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62" r:id="rId2"/>
    <p:sldId id="263" r:id="rId3"/>
    <p:sldId id="305" r:id="rId4"/>
    <p:sldId id="265" r:id="rId5"/>
    <p:sldId id="267" r:id="rId6"/>
    <p:sldId id="266" r:id="rId7"/>
    <p:sldId id="268" r:id="rId8"/>
    <p:sldId id="264" r:id="rId9"/>
    <p:sldId id="293" r:id="rId10"/>
    <p:sldId id="294" r:id="rId11"/>
    <p:sldId id="296" r:id="rId12"/>
    <p:sldId id="297" r:id="rId13"/>
    <p:sldId id="295" r:id="rId14"/>
    <p:sldId id="310" r:id="rId15"/>
    <p:sldId id="299" r:id="rId16"/>
    <p:sldId id="317" r:id="rId17"/>
    <p:sldId id="269" r:id="rId18"/>
    <p:sldId id="290" r:id="rId19"/>
    <p:sldId id="271" r:id="rId20"/>
    <p:sldId id="302" r:id="rId21"/>
    <p:sldId id="273" r:id="rId22"/>
    <p:sldId id="274" r:id="rId23"/>
    <p:sldId id="275" r:id="rId24"/>
    <p:sldId id="276" r:id="rId25"/>
    <p:sldId id="318" r:id="rId26"/>
    <p:sldId id="277" r:id="rId27"/>
    <p:sldId id="278" r:id="rId28"/>
    <p:sldId id="279" r:id="rId29"/>
    <p:sldId id="303" r:id="rId30"/>
    <p:sldId id="280" r:id="rId31"/>
    <p:sldId id="281" r:id="rId32"/>
    <p:sldId id="282" r:id="rId33"/>
    <p:sldId id="306" r:id="rId34"/>
    <p:sldId id="307" r:id="rId35"/>
    <p:sldId id="309" r:id="rId36"/>
    <p:sldId id="308" r:id="rId37"/>
    <p:sldId id="312" r:id="rId38"/>
    <p:sldId id="283" r:id="rId39"/>
    <p:sldId id="284" r:id="rId40"/>
    <p:sldId id="285" r:id="rId41"/>
    <p:sldId id="286" r:id="rId42"/>
    <p:sldId id="311" r:id="rId43"/>
    <p:sldId id="304" r:id="rId44"/>
    <p:sldId id="287" r:id="rId45"/>
    <p:sldId id="313" r:id="rId46"/>
    <p:sldId id="315" r:id="rId47"/>
    <p:sldId id="314" r:id="rId48"/>
    <p:sldId id="316" r:id="rId49"/>
    <p:sldId id="288" r:id="rId50"/>
    <p:sldId id="319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249DE-CFC4-C841-8CCD-842031FA62B5}" type="datetimeFigureOut">
              <a:rPr lang="en-US" smtClean="0"/>
              <a:t>4/25/12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873-AF7E-654D-8EA5-9C698D71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9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519FC-BA1E-EA4A-8E41-FFCF244C1278}" type="datetimeFigureOut">
              <a:rPr lang="en-US" smtClean="0"/>
              <a:t>4/25/12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80E89-467F-4B46-8BEC-AD1EDA15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92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&gt;&gt;Have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music on (if possible)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633487-A4A5-4A49-8CF2-5538EAACDBDC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TFS – Coupled with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microsoft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project. Man!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We’re agile! And there was a whole team in the contract to just “manage” TFS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Many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to many relationships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E49A16-EDCC-B249-BAEB-C08D1B3C8142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Managing the enterprise backlog of work across teams can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stifling of value. One team can hinder or block another teams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progress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Final team, architecture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and infrastructure… well they didn’t know what to do. 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This caused a problem… teams weren’t working. And we need FULL UTILIZATION!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37FD3A-FA2B-4D41-A264-B2CF8731CB6E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ELSE DID I FIND?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REMEMBER, THEY WERE AGILE because of TFS management coupled with MS PROJECT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715916-3AC6-5D49-98C5-ECB2FF961D75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Having team 2 and 3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busy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 doesn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t help team 1 finish feature 1 quicker. – SO teams start to work on next features as TEAM 1 completes feature 1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F9EF77-F196-5043-9CD3-D83D468A472F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we have strict specialization, then harder to have generalists. As teams are not aligned, more GAPS will be created between the different teams. 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C0DFFD-0A69-924C-A474-9F6E4B9C9049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Value &gt; than being busy – The picture of a full team at play here with multiple dependencies and feature crossover. 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DDFA79-A8C0-2E4B-B365-09658E0AE40C}" type="slidenum">
              <a:rPr lang="en-US" sz="1200">
                <a:latin typeface="Calibri" charset="0"/>
              </a:rPr>
              <a:pPr eaLnBrk="1" hangingPunct="1"/>
              <a:t>24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D906CE-C622-D94D-B50C-95A1E4EC1AFC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8E6FF5-AA25-7A4C-B13F-45D06E68D9F1}" type="slidenum">
              <a:rPr lang="en-US" sz="1200">
                <a:latin typeface="Calibri" charset="0"/>
              </a:rPr>
              <a:pPr eaLnBrk="1" hangingPunct="1"/>
              <a:t>27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business likes to see this type of estimation for stories and/or features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674575-8BB9-B642-BF85-D1807D803F30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FEATURE 1 will take 7 months, spread over multiple teams with teams filling up gaps in capacity with other features/stories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FA71B2-BC18-BA4F-8D18-638045BA7820}" type="slidenum">
              <a:rPr lang="en-US" sz="1200">
                <a:latin typeface="Calibri" charset="0"/>
              </a:rPr>
              <a:pPr eaLnBrk="1" hangingPunct="1"/>
              <a:t>30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Product owner is a big role! – Many times we won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t be able to tell when a product will get done because of all the moving parts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10ECD1-4FB6-6341-9A0F-E3EFB11BA266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Since teams aren’t working in tandem to attack features and fully complete features, the time to deployment is compounded.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5C6CE6-CAC3-D841-9147-6DF8186BDDA2}" type="slidenum">
              <a:rPr lang="en-US" sz="1200">
                <a:latin typeface="Calibri" charset="0"/>
              </a:rPr>
              <a:pPr eaLnBrk="1" hangingPunct="1"/>
              <a:t>31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E48177-71AD-8E40-8D7D-AEF13DF43112}" type="slidenum">
              <a:rPr lang="en-US" sz="1200">
                <a:latin typeface="Calibri" charset="0"/>
              </a:rPr>
              <a:pPr eaLnBrk="1" hangingPunct="1"/>
              <a:t>32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the iron triangle</a:t>
            </a:r>
            <a:r>
              <a:rPr lang="en-US" baseline="0" dirty="0" smtClean="0"/>
              <a:t> with all facets FIXED really work? Uh…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0E89-467F-4B46-8BEC-AD1EDA1525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65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1. CHANGED UP THE TEAMS Dedicated teams, led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by product owners who were responsible for those teams guidance and direction.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E49A16-EDCC-B249-BAEB-C08D1B3C8142}" type="slidenum">
              <a:rPr lang="en-US" sz="1200">
                <a:latin typeface="Calibri" charset="0"/>
              </a:rPr>
              <a:pPr eaLnBrk="1" hangingPunct="1"/>
              <a:t>35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Created a </a:t>
            </a:r>
            <a:r>
              <a:rPr lang="en-US" dirty="0" err="1" smtClean="0"/>
              <a:t>kanban</a:t>
            </a:r>
            <a:r>
              <a:rPr lang="en-US" baseline="0" dirty="0" smtClean="0"/>
              <a:t> wall board to visualize priorities </a:t>
            </a:r>
          </a:p>
          <a:p>
            <a:r>
              <a:rPr lang="en-US" dirty="0" smtClean="0"/>
              <a:t>HERE IS A VIEW OF THE TOTAL ENTERPRISE</a:t>
            </a:r>
            <a:r>
              <a:rPr lang="en-US" baseline="0" dirty="0" smtClean="0"/>
              <a:t> BACKLOG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0E89-467F-4B46-8BEC-AD1EDA1525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98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 Had a common understanding of a definition of done. – in our case,</a:t>
            </a:r>
            <a:r>
              <a:rPr lang="en-US" baseline="0" dirty="0" smtClean="0"/>
              <a:t> that meant, are all the TEAMS ALIGNED and INFORMED of development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0E89-467F-4B46-8BEC-AD1EDA15259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82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Lets go back to the beginning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4B8EC2-F905-6248-B4FC-1BB183C0BA5B}" type="slidenum">
              <a:rPr lang="en-US" sz="1200">
                <a:latin typeface="Calibri" charset="0"/>
              </a:rPr>
              <a:pPr eaLnBrk="1" hangingPunct="1"/>
              <a:t>38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Now not all teams will be at full capacity. This is ok.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Swarming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 – To attack features. Cross-pollinate experiences, create cross-functional learning environments 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C27DEC-03C7-2A40-A329-DE27B1C2A69B}" type="slidenum">
              <a:rPr lang="en-US" sz="1200">
                <a:latin typeface="Calibri" charset="0"/>
              </a:rPr>
              <a:pPr eaLnBrk="1" hangingPunct="1"/>
              <a:t>39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Full completion and full “DONE-NESS.”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6856EB-98CE-2843-BC3E-98B0D3E05014}" type="slidenum">
              <a:rPr lang="en-US" sz="1200">
                <a:latin typeface="Calibri" charset="0"/>
              </a:rPr>
              <a:pPr eaLnBrk="1" hangingPunct="1"/>
              <a:t>40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FB67DF-678C-D34F-9736-00701169897C}" type="slidenum">
              <a:rPr lang="en-US" sz="1200">
                <a:latin typeface="Calibri" charset="0"/>
              </a:rPr>
              <a:pPr eaLnBrk="1" hangingPunct="1"/>
              <a:t>41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AREAS of INFLUENCE – ARCHITECTS, INFRA, OTHER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STAKEHOLDERS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476F93-73CB-B645-AC8A-EEB04474BED9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 TEAM LEVEL VIEW OF WORK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0E89-467F-4B46-8BEC-AD1EDA15259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43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Alignment of culture &gt; people, processes, tools, 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3E9F25-E635-BB42-879F-BEFADBE73A97}" type="slidenum">
              <a:rPr lang="en-US" sz="1200">
                <a:latin typeface="Calibri" charset="0"/>
              </a:rPr>
              <a:pPr eaLnBrk="1" hangingPunct="1"/>
              <a:t>44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4 PEOPLE – IRON TRIANGLE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28BDA8-65D3-BA45-A889-141991081AD9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the purpose</a:t>
            </a:r>
            <a:r>
              <a:rPr lang="en-US" baseline="0" dirty="0" smtClean="0"/>
              <a:t> of this system? – 125K ANG and 75K Reservists need to access the new portal, it needs to be easy to 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0E89-467F-4B46-8BEC-AD1EDA1525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REQUIREMENTS – You</a:t>
            </a:r>
            <a:r>
              <a:rPr lang="en-US" baseline="0" dirty="0" smtClean="0"/>
              <a:t> have them in front of you, it took 3+ months to create them and we understand that you can make it “agile” even with all the constraints.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0E89-467F-4B46-8BEC-AD1EDA1525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2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REQUIREMENTS</a:t>
            </a:r>
            <a:r>
              <a:rPr lang="en-US" baseline="0" dirty="0" smtClean="0"/>
              <a:t> DOCUMENT ASIDE – already read a bit of it.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get their CBT’s/Medical Checks/Orders/be deployed in 72 hours.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Riddle me this… pick one, any one? – START THERE and build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WAS FORTUNATE. I had 1 </a:t>
            </a:r>
            <a:r>
              <a:rPr lang="en-US" baseline="0" dirty="0" err="1" smtClean="0"/>
              <a:t>Maj</a:t>
            </a:r>
            <a:r>
              <a:rPr lang="en-US" baseline="0" dirty="0" smtClean="0"/>
              <a:t>/2 lt. col/1 program manager who all pretty much knew what needed to be done. These guys were the perfect product owners.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0E89-467F-4B46-8BEC-AD1EDA1525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91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WAS FORTUNATE. I had 1 </a:t>
            </a:r>
            <a:r>
              <a:rPr lang="en-US" baseline="0" dirty="0" err="1" smtClean="0"/>
              <a:t>Maj</a:t>
            </a:r>
            <a:r>
              <a:rPr lang="en-US" baseline="0" dirty="0" smtClean="0"/>
              <a:t>/2 lt. col/1 program manager who all pretty much knew what needed to be done. These guys were the perfect product owners.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0E89-467F-4B46-8BEC-AD1EDA1525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20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meeting</a:t>
            </a:r>
            <a:r>
              <a:rPr lang="en-US" baseline="0" dirty="0" smtClean="0"/>
              <a:t> with the stakeholders, a whole slew of military personnel, lead developers, the team, business analysts, and a really cool architect (which is a whole story in itself). I had more documentation on my plate than ever in the history of ever. </a:t>
            </a:r>
          </a:p>
          <a:p>
            <a:r>
              <a:rPr lang="en-US" baseline="0" dirty="0" smtClean="0"/>
              <a:t>I had functional </a:t>
            </a:r>
            <a:r>
              <a:rPr lang="en-US" baseline="0" dirty="0" err="1" smtClean="0"/>
              <a:t>decomps</a:t>
            </a:r>
            <a:r>
              <a:rPr lang="en-US" baseline="0" dirty="0" smtClean="0"/>
              <a:t>, work break down structures, scenario documents, and even had the privilege to sit and wait in a fully padded room with a single telecom in the middle and a light with two options: RED AND GREEN. </a:t>
            </a:r>
          </a:p>
          <a:p>
            <a:r>
              <a:rPr lang="en-US" baseline="0" dirty="0" smtClean="0"/>
              <a:t>I was beginning to see the pictures clearly now.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80E89-467F-4B46-8BEC-AD1EDA1525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1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40CB-F95D-EC48-9988-FBE355365CF9}" type="datetime1">
              <a:rPr lang="en-US" smtClean="0"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Action &amp; Influence,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A154-CFE5-C148-A57A-9CFB9A35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0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8FD-31D9-454A-8B2D-3DA8FEE6809E}" type="datetime1">
              <a:rPr lang="en-US" smtClean="0"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Action &amp; Influence,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A154-CFE5-C148-A57A-9CFB9A35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7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7CC2-D305-0145-84A4-D923E3CE1178}" type="datetime1">
              <a:rPr lang="en-US" smtClean="0"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Action &amp; Influence,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A154-CFE5-C148-A57A-9CFB9A35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5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75C3-434D-A64B-9162-B82691ED23B6}" type="datetime1">
              <a:rPr lang="en-US" smtClean="0"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Action &amp; Influence,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A154-CFE5-C148-A57A-9CFB9A35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8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97FA-90ED-004B-BE62-048798F91FDD}" type="datetime1">
              <a:rPr lang="en-US" smtClean="0"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Action &amp; Influence,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A154-CFE5-C148-A57A-9CFB9A35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DF4B-4EFE-C84C-93C7-681C1F940064}" type="datetime1">
              <a:rPr lang="en-US" smtClean="0"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Action &amp; Influence,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A154-CFE5-C148-A57A-9CFB9A35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7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90FB-B1D0-5F4A-B22E-4EFE27E8381B}" type="datetime1">
              <a:rPr lang="en-US" smtClean="0"/>
              <a:t>4/25/12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Action &amp; Influence,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A154-CFE5-C148-A57A-9CFB9A35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9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98C3-0B4F-FE4E-932B-F5AA4693C51B}" type="datetime1">
              <a:rPr lang="en-US" smtClean="0"/>
              <a:t>4/25/12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Action &amp; Influence,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A154-CFE5-C148-A57A-9CFB9A35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6FF8-2379-6A47-9B20-8A27D08C956E}" type="datetime1">
              <a:rPr lang="en-US" smtClean="0"/>
              <a:t>4/25/12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Action &amp; Influence,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A154-CFE5-C148-A57A-9CFB9A35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8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009B-C067-CE4A-8312-8D95ABBFAD29}" type="datetime1">
              <a:rPr lang="en-US" smtClean="0"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Action &amp; Influence,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A154-CFE5-C148-A57A-9CFB9A35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571A-C6FD-7442-BC53-81E429707E7B}" type="datetime1">
              <a:rPr lang="en-US" smtClean="0"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Action &amp; Influence,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A154-CFE5-C148-A57A-9CFB9A35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2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42D07-6044-A44B-9CF1-EA66BAC9A461}" type="datetime1">
              <a:rPr lang="en-US" smtClean="0"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Action &amp; Influence,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AA154-CFE5-C148-A57A-9CFB9A35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12.png"/><Relationship Id="rId5" Type="http://schemas.openxmlformats.org/officeDocument/2006/relationships/image" Target="../media/image29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gif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Scaling Product Ownership</a:t>
            </a:r>
            <a:b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A Story</a:t>
            </a:r>
            <a:endParaRPr lang="en-US" dirty="0">
              <a:solidFill>
                <a:srgbClr val="11488B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>
            <a:normAutofit fontScale="47500" lnSpcReduction="20000"/>
          </a:bodyPr>
          <a:lstStyle/>
          <a:p>
            <a:pPr marL="26988" eaLnBrk="1" hangingPunct="1"/>
            <a:endParaRPr lang="en-US" dirty="0" smtClean="0">
              <a:solidFill>
                <a:srgbClr val="2E1D13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6988" eaLnBrk="1" hangingPunct="1"/>
            <a:endParaRPr lang="en-US" dirty="0">
              <a:solidFill>
                <a:srgbClr val="2E1D13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6988" eaLnBrk="1" hangingPunct="1"/>
            <a:endParaRPr lang="en-US" dirty="0" smtClean="0">
              <a:solidFill>
                <a:srgbClr val="2E1D13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6988" eaLnBrk="1" hangingPunct="1"/>
            <a:r>
              <a:rPr lang="en-US" dirty="0" smtClean="0">
                <a:solidFill>
                  <a:srgbClr val="2E1D13"/>
                </a:solidFill>
                <a:latin typeface="Calibri" charset="0"/>
                <a:ea typeface="ＭＳ Ｐゴシック" charset="0"/>
                <a:cs typeface="ＭＳ Ｐゴシック" charset="0"/>
              </a:rPr>
              <a:t>Peter Saddington, CSM CSP</a:t>
            </a:r>
          </a:p>
          <a:p>
            <a:pPr marL="26988" eaLnBrk="1" hangingPunct="1"/>
            <a:r>
              <a:rPr lang="en-US" i="1" dirty="0" smtClean="0">
                <a:solidFill>
                  <a:srgbClr val="2E1D13"/>
                </a:solidFill>
                <a:latin typeface="Calibri" charset="0"/>
                <a:ea typeface="ＭＳ Ｐゴシック" charset="0"/>
                <a:cs typeface="ＭＳ Ｐゴシック" charset="0"/>
              </a:rPr>
              <a:t>Enterprise Agile Coach, </a:t>
            </a:r>
            <a:r>
              <a:rPr lang="en-US" i="1" dirty="0" err="1" smtClean="0">
                <a:solidFill>
                  <a:srgbClr val="2E1D13"/>
                </a:solidFill>
                <a:latin typeface="Calibri" charset="0"/>
                <a:ea typeface="ＭＳ Ｐゴシック" charset="0"/>
                <a:cs typeface="ＭＳ Ｐゴシック" charset="0"/>
              </a:rPr>
              <a:t>Thinqube</a:t>
            </a:r>
            <a:r>
              <a:rPr lang="en-US" i="1" dirty="0" smtClean="0">
                <a:solidFill>
                  <a:srgbClr val="2E1D13"/>
                </a:solidFill>
                <a:latin typeface="Calibri" charset="0"/>
                <a:ea typeface="ＭＳ Ｐゴシック" charset="0"/>
                <a:cs typeface="ＭＳ Ｐゴシック" charset="0"/>
              </a:rPr>
              <a:t>, Inc.</a:t>
            </a:r>
          </a:p>
          <a:p>
            <a:pPr marL="26988" eaLnBrk="1" hangingPunct="1"/>
            <a:r>
              <a:rPr lang="en-US" u="sng" dirty="0" err="1" smtClean="0">
                <a:solidFill>
                  <a:srgbClr val="2E1D13"/>
                </a:solidFill>
                <a:latin typeface="Calibri" charset="0"/>
                <a:ea typeface="ＭＳ Ｐゴシック" charset="0"/>
                <a:cs typeface="ＭＳ Ｐゴシック" charset="0"/>
              </a:rPr>
              <a:t>Agilescout.com</a:t>
            </a:r>
            <a:endParaRPr lang="en-US" u="sng" dirty="0" smtClean="0">
              <a:solidFill>
                <a:srgbClr val="2E1D13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6988" eaLnBrk="1" hangingPunct="1"/>
            <a:r>
              <a:rPr lang="en-US" u="sng" dirty="0" smtClean="0">
                <a:solidFill>
                  <a:srgbClr val="2E1D13"/>
                </a:solidFill>
                <a:latin typeface="Calibri" charset="0"/>
                <a:ea typeface="ＭＳ Ｐゴシック" charset="0"/>
                <a:cs typeface="ＭＳ Ｐゴシック" charset="0"/>
              </a:rPr>
              <a:t>@</a:t>
            </a:r>
            <a:r>
              <a:rPr lang="en-US" u="sng" dirty="0" err="1" smtClean="0">
                <a:solidFill>
                  <a:srgbClr val="2E1D13"/>
                </a:solidFill>
                <a:latin typeface="Calibri" charset="0"/>
                <a:ea typeface="ＭＳ Ｐゴシック" charset="0"/>
                <a:cs typeface="ＭＳ Ｐゴシック" charset="0"/>
              </a:rPr>
              <a:t>agilescout</a:t>
            </a:r>
            <a:endParaRPr lang="en-US" u="sng" dirty="0">
              <a:solidFill>
                <a:srgbClr val="2E1D13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ragef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3" y="2650918"/>
            <a:ext cx="2474478" cy="2838139"/>
          </a:xfrm>
          <a:prstGeom prst="rect">
            <a:avLst/>
          </a:prstGeom>
        </p:spPr>
      </p:pic>
      <p:pic>
        <p:nvPicPr>
          <p:cNvPr id="7" name="Picture 6" descr="IMG_453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25743"/>
            <a:ext cx="2361533" cy="29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2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e face c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6" y="420259"/>
            <a:ext cx="5294489" cy="5915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8944" y="5261753"/>
            <a:ext cx="2860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Purpose?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2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Product Ownership Check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Vision</a:t>
            </a:r>
            <a:r>
              <a:rPr lang="en-US" dirty="0" smtClean="0"/>
              <a:t> – Understand what the purpose is</a:t>
            </a:r>
            <a:endParaRPr lang="en-US" dirty="0"/>
          </a:p>
        </p:txBody>
      </p:sp>
      <p:pic>
        <p:nvPicPr>
          <p:cNvPr id="4" name="Picture 3" descr="checklis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25" y="4882444"/>
            <a:ext cx="2634075" cy="19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3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110"/>
            <a:ext cx="9143999" cy="5573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FAIL or WIN?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46822" y="1528002"/>
            <a:ext cx="3450359" cy="92333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Options…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3377" y="3570111"/>
            <a:ext cx="5435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#1 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Requirements Document!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34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800" y="945444"/>
            <a:ext cx="4699000" cy="4525963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ASK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REWARD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PENALIZE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BUILD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ocuments_pil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444"/>
            <a:ext cx="39878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3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“If you could have one thing…”</a:t>
            </a:r>
            <a:endParaRPr lang="en-US" dirty="0"/>
          </a:p>
        </p:txBody>
      </p:sp>
      <p:pic>
        <p:nvPicPr>
          <p:cNvPr id="4" name="Picture 3" descr="Charlie-Bucket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1481666"/>
            <a:ext cx="7888111" cy="52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9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Product Ownership Check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Vision</a:t>
            </a:r>
            <a:r>
              <a:rPr lang="en-US" dirty="0" smtClean="0"/>
              <a:t> – Understand what the purpose is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Business Goals </a:t>
            </a:r>
            <a:r>
              <a:rPr lang="en-US" dirty="0" smtClean="0"/>
              <a:t>– Understand the “Mission Critical” priorities </a:t>
            </a:r>
            <a:endParaRPr lang="en-US" dirty="0"/>
          </a:p>
        </p:txBody>
      </p:sp>
      <p:pic>
        <p:nvPicPr>
          <p:cNvPr id="4" name="Picture 3" descr="checklis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25" y="4882444"/>
            <a:ext cx="2634075" cy="19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9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st-forwar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28427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34010" y="82205"/>
            <a:ext cx="41625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Weeks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 descr="fire-hydrant-wat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84814"/>
            <a:ext cx="9144000" cy="44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1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7272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b="1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BEFORE</a:t>
            </a:r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] Complex Product ONE FULL TEAM</a:t>
            </a:r>
            <a:endParaRPr lang="en-US" dirty="0">
              <a:solidFill>
                <a:srgbClr val="11488B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27875" y="1905000"/>
            <a:ext cx="822325" cy="8223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1B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2827875" y="4038600"/>
            <a:ext cx="822325" cy="822325"/>
          </a:xfrm>
          <a:prstGeom prst="fram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26629" name="TextBox 15"/>
          <p:cNvSpPr txBox="1">
            <a:spLocks noChangeArrowheads="1"/>
          </p:cNvSpPr>
          <p:nvPr/>
        </p:nvSpPr>
        <p:spPr bwMode="auto">
          <a:xfrm>
            <a:off x="2608087" y="1495778"/>
            <a:ext cx="1236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Lt. Col. #1</a:t>
            </a:r>
            <a:endParaRPr lang="en-US" sz="1800" dirty="0"/>
          </a:p>
        </p:txBody>
      </p:sp>
      <p:sp>
        <p:nvSpPr>
          <p:cNvPr id="26630" name="TextBox 16"/>
          <p:cNvSpPr txBox="1">
            <a:spLocks noChangeArrowheads="1"/>
          </p:cNvSpPr>
          <p:nvPr/>
        </p:nvSpPr>
        <p:spPr bwMode="auto">
          <a:xfrm>
            <a:off x="2859202" y="5029200"/>
            <a:ext cx="672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9" name="Oval 8"/>
          <p:cNvSpPr/>
          <p:nvPr/>
        </p:nvSpPr>
        <p:spPr>
          <a:xfrm>
            <a:off x="4885275" y="1905000"/>
            <a:ext cx="822325" cy="8223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1C</a:t>
            </a:r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4885275" y="4038600"/>
            <a:ext cx="822325" cy="822325"/>
          </a:xfrm>
          <a:prstGeom prst="fram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4604861" y="1495778"/>
            <a:ext cx="1313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/>
              <a:t>Prog</a:t>
            </a:r>
            <a:r>
              <a:rPr lang="en-US" sz="1800" dirty="0" smtClean="0"/>
              <a:t>. Man.</a:t>
            </a:r>
            <a:endParaRPr lang="en-US" sz="1800" dirty="0"/>
          </a:p>
        </p:txBody>
      </p:sp>
      <p:sp>
        <p:nvSpPr>
          <p:cNvPr id="26634" name="TextBox 12"/>
          <p:cNvSpPr txBox="1">
            <a:spLocks noChangeArrowheads="1"/>
          </p:cNvSpPr>
          <p:nvPr/>
        </p:nvSpPr>
        <p:spPr bwMode="auto">
          <a:xfrm>
            <a:off x="4407390" y="5029200"/>
            <a:ext cx="1801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Change Control</a:t>
            </a:r>
            <a:endParaRPr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618075" y="1905000"/>
            <a:ext cx="822325" cy="8223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1A</a:t>
            </a:r>
            <a:endParaRPr lang="en-US" dirty="0"/>
          </a:p>
        </p:txBody>
      </p:sp>
      <p:sp>
        <p:nvSpPr>
          <p:cNvPr id="15" name="Frame 14"/>
          <p:cNvSpPr/>
          <p:nvPr/>
        </p:nvSpPr>
        <p:spPr>
          <a:xfrm>
            <a:off x="618075" y="4038600"/>
            <a:ext cx="822325" cy="822325"/>
          </a:xfrm>
          <a:prstGeom prst="fram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6637" name="TextBox 18"/>
          <p:cNvSpPr txBox="1">
            <a:spLocks noChangeArrowheads="1"/>
          </p:cNvSpPr>
          <p:nvPr/>
        </p:nvSpPr>
        <p:spPr bwMode="auto">
          <a:xfrm>
            <a:off x="591327" y="1495778"/>
            <a:ext cx="94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Maj. #1</a:t>
            </a:r>
            <a:endParaRPr lang="en-US" sz="1800" dirty="0"/>
          </a:p>
        </p:txBody>
      </p:sp>
      <p:sp>
        <p:nvSpPr>
          <p:cNvPr id="26638" name="TextBox 19"/>
          <p:cNvSpPr txBox="1">
            <a:spLocks noChangeArrowheads="1"/>
          </p:cNvSpPr>
          <p:nvPr/>
        </p:nvSpPr>
        <p:spPr bwMode="auto">
          <a:xfrm>
            <a:off x="595495" y="5029200"/>
            <a:ext cx="787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Portal</a:t>
            </a:r>
            <a:endParaRPr lang="en-US" sz="1800" dirty="0"/>
          </a:p>
        </p:txBody>
      </p:sp>
      <p:sp>
        <p:nvSpPr>
          <p:cNvPr id="21" name="Down Arrow 20"/>
          <p:cNvSpPr/>
          <p:nvPr/>
        </p:nvSpPr>
        <p:spPr>
          <a:xfrm>
            <a:off x="2980275" y="2895600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037675" y="2895600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70475" y="2895600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8945505">
            <a:off x="1837275" y="2895600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Down Arrow 24"/>
          <p:cNvSpPr/>
          <p:nvPr/>
        </p:nvSpPr>
        <p:spPr>
          <a:xfrm rot="2800368">
            <a:off x="4022469" y="2918619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Down Arrow 26"/>
          <p:cNvSpPr/>
          <p:nvPr/>
        </p:nvSpPr>
        <p:spPr>
          <a:xfrm rot="2800368">
            <a:off x="1812669" y="2918619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8945505">
            <a:off x="4091525" y="2925763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46" name="TextBox 25"/>
          <p:cNvSpPr txBox="1">
            <a:spLocks noChangeArrowheads="1"/>
          </p:cNvSpPr>
          <p:nvPr/>
        </p:nvSpPr>
        <p:spPr bwMode="auto">
          <a:xfrm>
            <a:off x="2743200" y="5875866"/>
            <a:ext cx="301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MULTIPLE APPLICATIONS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3972619" y="2041166"/>
            <a:ext cx="395489" cy="7104577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6" name="Donut 25"/>
          <p:cNvSpPr/>
          <p:nvPr/>
        </p:nvSpPr>
        <p:spPr>
          <a:xfrm>
            <a:off x="8235239" y="3135313"/>
            <a:ext cx="822325" cy="822325"/>
          </a:xfrm>
          <a:prstGeom prst="don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26649" name="TextBox 30"/>
          <p:cNvSpPr txBox="1">
            <a:spLocks noChangeArrowheads="1"/>
          </p:cNvSpPr>
          <p:nvPr/>
        </p:nvSpPr>
        <p:spPr bwMode="auto">
          <a:xfrm>
            <a:off x="8159039" y="2474920"/>
            <a:ext cx="1018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 1</a:t>
            </a:r>
          </a:p>
          <a:p>
            <a:pPr eaLnBrk="1" hangingPunct="1"/>
            <a:r>
              <a:rPr lang="en-US" sz="1800" dirty="0" smtClean="0"/>
              <a:t>ABCD</a:t>
            </a:r>
            <a:endParaRPr lang="en-US" sz="1800" dirty="0"/>
          </a:p>
        </p:txBody>
      </p:sp>
      <p:sp>
        <p:nvSpPr>
          <p:cNvPr id="26650" name="TextBox 16"/>
          <p:cNvSpPr txBox="1">
            <a:spLocks noChangeArrowheads="1"/>
          </p:cNvSpPr>
          <p:nvPr/>
        </p:nvSpPr>
        <p:spPr bwMode="auto">
          <a:xfrm>
            <a:off x="8212659" y="3973513"/>
            <a:ext cx="8263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Single</a:t>
            </a:r>
          </a:p>
          <a:p>
            <a:pPr eaLnBrk="1" hangingPunct="1"/>
            <a:r>
              <a:rPr lang="en-US" sz="1800" dirty="0" smtClean="0"/>
              <a:t>Team</a:t>
            </a:r>
            <a:endParaRPr lang="en-US" sz="1800" dirty="0"/>
          </a:p>
        </p:txBody>
      </p:sp>
      <p:sp>
        <p:nvSpPr>
          <p:cNvPr id="32" name="Right Brace 31"/>
          <p:cNvSpPr/>
          <p:nvPr/>
        </p:nvSpPr>
        <p:spPr>
          <a:xfrm>
            <a:off x="7820372" y="2286000"/>
            <a:ext cx="296863" cy="2463800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Oval 28"/>
          <p:cNvSpPr/>
          <p:nvPr/>
        </p:nvSpPr>
        <p:spPr>
          <a:xfrm>
            <a:off x="6900327" y="1902179"/>
            <a:ext cx="822325" cy="8223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1D</a:t>
            </a:r>
            <a:endParaRPr lang="en-US" dirty="0"/>
          </a:p>
        </p:txBody>
      </p:sp>
      <p:sp>
        <p:nvSpPr>
          <p:cNvPr id="31" name="Frame 30"/>
          <p:cNvSpPr/>
          <p:nvPr/>
        </p:nvSpPr>
        <p:spPr>
          <a:xfrm>
            <a:off x="6900327" y="4035779"/>
            <a:ext cx="822325" cy="822325"/>
          </a:xfrm>
          <a:prstGeom prst="frame">
            <a:avLst/>
          </a:prstGeom>
          <a:solidFill>
            <a:srgbClr val="93CDDD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6667336" y="1492957"/>
            <a:ext cx="1236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Lt. Col. #2</a:t>
            </a:r>
            <a:endParaRPr lang="en-US" sz="1800" dirty="0"/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6619996" y="5026379"/>
            <a:ext cx="1429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Architecture</a:t>
            </a:r>
            <a:endParaRPr lang="en-US" sz="1800" dirty="0"/>
          </a:p>
        </p:txBody>
      </p:sp>
      <p:sp>
        <p:nvSpPr>
          <p:cNvPr id="35" name="Down Arrow 34"/>
          <p:cNvSpPr/>
          <p:nvPr/>
        </p:nvSpPr>
        <p:spPr>
          <a:xfrm>
            <a:off x="7052727" y="2892779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/>
          <p:cNvSpPr/>
          <p:nvPr/>
        </p:nvSpPr>
        <p:spPr>
          <a:xfrm rot="2800368">
            <a:off x="6037521" y="2915798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8945505">
            <a:off x="6106577" y="2922942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5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ge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5" y="1191683"/>
            <a:ext cx="3975100" cy="4559300"/>
          </a:xfrm>
          <a:prstGeom prst="rect">
            <a:avLst/>
          </a:prstGeom>
        </p:spPr>
      </p:pic>
      <p:pic>
        <p:nvPicPr>
          <p:cNvPr id="5" name="Picture 4" descr="IMG_45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45" y="1061903"/>
            <a:ext cx="3894272" cy="48866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16838" y="2967335"/>
            <a:ext cx="17103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31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b="1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BEFORE</a:t>
            </a:r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] Trial and Error</a:t>
            </a:r>
            <a:b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Managing </a:t>
            </a:r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the Enterprise Backlog</a:t>
            </a:r>
          </a:p>
        </p:txBody>
      </p:sp>
      <p:sp>
        <p:nvSpPr>
          <p:cNvPr id="9" name="Donut 8"/>
          <p:cNvSpPr/>
          <p:nvPr/>
        </p:nvSpPr>
        <p:spPr>
          <a:xfrm>
            <a:off x="725321" y="2240840"/>
            <a:ext cx="822325" cy="822325"/>
          </a:xfrm>
          <a:prstGeom prst="don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0" name="Donut 9"/>
          <p:cNvSpPr/>
          <p:nvPr/>
        </p:nvSpPr>
        <p:spPr>
          <a:xfrm>
            <a:off x="2584769" y="2240840"/>
            <a:ext cx="822325" cy="822325"/>
          </a:xfrm>
          <a:prstGeom prst="don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1" name="Donut 10"/>
          <p:cNvSpPr/>
          <p:nvPr/>
        </p:nvSpPr>
        <p:spPr>
          <a:xfrm>
            <a:off x="4642169" y="2240840"/>
            <a:ext cx="822325" cy="822325"/>
          </a:xfrm>
          <a:prstGeom prst="don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30726" name="TextBox 11"/>
          <p:cNvSpPr txBox="1">
            <a:spLocks noChangeArrowheads="1"/>
          </p:cNvSpPr>
          <p:nvPr/>
        </p:nvSpPr>
        <p:spPr bwMode="auto">
          <a:xfrm>
            <a:off x="649121" y="1834445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1A</a:t>
            </a:r>
            <a:endParaRPr lang="en-US" sz="1800" dirty="0"/>
          </a:p>
        </p:txBody>
      </p: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4565969" y="1834445"/>
            <a:ext cx="1108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1C</a:t>
            </a:r>
            <a:endParaRPr lang="en-US" sz="1800" dirty="0"/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2508569" y="1834445"/>
            <a:ext cx="109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1B</a:t>
            </a:r>
            <a:endParaRPr lang="en-US" sz="1800" dirty="0"/>
          </a:p>
        </p:txBody>
      </p:sp>
      <p:sp>
        <p:nvSpPr>
          <p:cNvPr id="15" name="Multidocument 14"/>
          <p:cNvSpPr/>
          <p:nvPr/>
        </p:nvSpPr>
        <p:spPr>
          <a:xfrm>
            <a:off x="725321" y="353624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Multidocument 15"/>
          <p:cNvSpPr/>
          <p:nvPr/>
        </p:nvSpPr>
        <p:spPr>
          <a:xfrm>
            <a:off x="2584769" y="353624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Multidocument 17"/>
          <p:cNvSpPr/>
          <p:nvPr/>
        </p:nvSpPr>
        <p:spPr>
          <a:xfrm>
            <a:off x="4642169" y="353624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Multidocument 18"/>
          <p:cNvSpPr/>
          <p:nvPr/>
        </p:nvSpPr>
        <p:spPr>
          <a:xfrm>
            <a:off x="2737169" y="368864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Multidocument 19"/>
          <p:cNvSpPr/>
          <p:nvPr/>
        </p:nvSpPr>
        <p:spPr>
          <a:xfrm>
            <a:off x="2889569" y="384104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Multidocument 20"/>
          <p:cNvSpPr/>
          <p:nvPr/>
        </p:nvSpPr>
        <p:spPr>
          <a:xfrm>
            <a:off x="4794569" y="368864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Multidocument 21"/>
          <p:cNvSpPr/>
          <p:nvPr/>
        </p:nvSpPr>
        <p:spPr>
          <a:xfrm>
            <a:off x="4946969" y="384104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Multidocument 22"/>
          <p:cNvSpPr/>
          <p:nvPr/>
        </p:nvSpPr>
        <p:spPr>
          <a:xfrm>
            <a:off x="5099369" y="399344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4" name="Multidocument 23"/>
          <p:cNvSpPr/>
          <p:nvPr/>
        </p:nvSpPr>
        <p:spPr>
          <a:xfrm>
            <a:off x="5251769" y="414584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5" name="Multidocument 24"/>
          <p:cNvSpPr/>
          <p:nvPr/>
        </p:nvSpPr>
        <p:spPr>
          <a:xfrm>
            <a:off x="877721" y="368864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26" name="Straight Connector 25"/>
          <p:cNvCxnSpPr>
            <a:stCxn id="9" idx="4"/>
            <a:endCxn id="15" idx="0"/>
          </p:cNvCxnSpPr>
          <p:nvPr/>
        </p:nvCxnSpPr>
        <p:spPr>
          <a:xfrm rot="16200000" flipH="1">
            <a:off x="928521" y="3271128"/>
            <a:ext cx="473075" cy="5715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6" idx="0"/>
          </p:cNvCxnSpPr>
          <p:nvPr/>
        </p:nvCxnSpPr>
        <p:spPr>
          <a:xfrm rot="16200000" flipH="1">
            <a:off x="2787969" y="3271128"/>
            <a:ext cx="473075" cy="5715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4"/>
            <a:endCxn id="18" idx="0"/>
          </p:cNvCxnSpPr>
          <p:nvPr/>
        </p:nvCxnSpPr>
        <p:spPr>
          <a:xfrm rot="16200000" flipH="1">
            <a:off x="4845369" y="3271128"/>
            <a:ext cx="473075" cy="5715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37369" y="5060240"/>
            <a:ext cx="762000" cy="4572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3232469" y="494594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4" name="TextBox 34"/>
          <p:cNvSpPr txBox="1">
            <a:spLocks noChangeArrowheads="1"/>
          </p:cNvSpPr>
          <p:nvPr/>
        </p:nvSpPr>
        <p:spPr bwMode="auto">
          <a:xfrm>
            <a:off x="2965769" y="5517440"/>
            <a:ext cx="3852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DEPENDENCIES / CONSTRAINTS</a:t>
            </a:r>
          </a:p>
          <a:p>
            <a:pPr eaLnBrk="1" hangingPunct="1"/>
            <a:r>
              <a:rPr lang="en-US" sz="1800" dirty="0"/>
              <a:t> </a:t>
            </a:r>
            <a:r>
              <a:rPr lang="en-US" sz="1800" dirty="0" smtClean="0"/>
              <a:t>- Blocking </a:t>
            </a:r>
            <a:r>
              <a:rPr lang="en-US" sz="1800" dirty="0"/>
              <a:t>progress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6572351" y="1834445"/>
            <a:ext cx="1108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1D</a:t>
            </a:r>
            <a:endParaRPr lang="en-US" sz="1800" dirty="0"/>
          </a:p>
        </p:txBody>
      </p:sp>
      <p:sp>
        <p:nvSpPr>
          <p:cNvPr id="33" name="Donut 32"/>
          <p:cNvSpPr/>
          <p:nvPr/>
        </p:nvSpPr>
        <p:spPr>
          <a:xfrm>
            <a:off x="6711239" y="2240840"/>
            <a:ext cx="822325" cy="822325"/>
          </a:xfrm>
          <a:prstGeom prst="don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pic>
        <p:nvPicPr>
          <p:cNvPr id="3" name="Picture 2" descr="speech-bubble-question-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81" y="2903749"/>
            <a:ext cx="1253766" cy="17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5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2895600" y="76200"/>
            <a:ext cx="5867400" cy="67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latin typeface="Calibri" charset="0"/>
              </a:rPr>
              <a:t>Peter </a:t>
            </a:r>
            <a:r>
              <a:rPr lang="en-US" sz="4000" dirty="0" smtClean="0">
                <a:latin typeface="Calibri" charset="0"/>
              </a:rPr>
              <a:t>Saddington - </a:t>
            </a:r>
            <a:r>
              <a:rPr lang="en-US" sz="3200" i="1" dirty="0" smtClean="0">
                <a:latin typeface="Calibri" charset="0"/>
              </a:rPr>
              <a:t>CSP, CSM,  M.A. Counseling, M.A. Education</a:t>
            </a:r>
            <a:endParaRPr lang="en-US" sz="3200" i="1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Independent Enterprise Agile </a:t>
            </a:r>
            <a:r>
              <a:rPr lang="en-US" dirty="0" smtClean="0">
                <a:latin typeface="Calibri" charset="0"/>
              </a:rPr>
              <a:t>Coach</a:t>
            </a: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Over 14 years in IT – Programmer, </a:t>
            </a:r>
            <a:r>
              <a:rPr lang="en-US" dirty="0" err="1" smtClean="0">
                <a:latin typeface="Calibri" charset="0"/>
              </a:rPr>
              <a:t>Dev</a:t>
            </a:r>
            <a:r>
              <a:rPr lang="en-US" dirty="0" smtClean="0">
                <a:latin typeface="Calibri" charset="0"/>
              </a:rPr>
              <a:t> Manager, Project/Program Manager, VP Development, Enterprise Agile Coach</a:t>
            </a:r>
          </a:p>
          <a:p>
            <a:pPr marL="342900" indent="-342900" eaLnBrk="1" hangingPunct="1">
              <a:buFont typeface="Arial"/>
              <a:buChar char="•"/>
            </a:pPr>
            <a:endParaRPr lang="en-US" dirty="0">
              <a:latin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Government, </a:t>
            </a:r>
            <a:r>
              <a:rPr lang="en-US" dirty="0" err="1" smtClean="0">
                <a:latin typeface="Calibri" charset="0"/>
              </a:rPr>
              <a:t>DoD</a:t>
            </a:r>
            <a:r>
              <a:rPr lang="en-US" dirty="0" smtClean="0">
                <a:latin typeface="Calibri" charset="0"/>
              </a:rPr>
              <a:t>, healthcare, web &amp; media, telecom, financial</a:t>
            </a:r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solidFill>
                <a:srgbClr val="3366FF"/>
              </a:solidFill>
              <a:latin typeface="Calibri" charset="0"/>
            </a:endParaRPr>
          </a:p>
          <a:p>
            <a:pPr eaLnBrk="1" hangingPunct="1"/>
            <a:r>
              <a:rPr lang="en-US" i="1" dirty="0" smtClean="0">
                <a:latin typeface="Calibri" charset="0"/>
              </a:rPr>
              <a:t>me</a:t>
            </a:r>
            <a:r>
              <a:rPr lang="en-US" i="1" dirty="0">
                <a:latin typeface="Calibri" charset="0"/>
              </a:rPr>
              <a:t>@peter.ps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404.669.6662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u="sng" dirty="0" err="1" smtClean="0">
                <a:solidFill>
                  <a:srgbClr val="FF0000"/>
                </a:solidFill>
                <a:latin typeface="Calibri" charset="0"/>
              </a:rPr>
              <a:t>peter.ps</a:t>
            </a:r>
            <a:endParaRPr lang="en-US" u="sng" dirty="0" smtClean="0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en-US" u="sng" dirty="0" err="1" smtClean="0">
                <a:latin typeface="Calibri" charset="0"/>
              </a:rPr>
              <a:t>agilescout.com</a:t>
            </a:r>
            <a:endParaRPr lang="en-US" u="sng" dirty="0">
              <a:latin typeface="Calibri" charset="0"/>
            </a:endParaRPr>
          </a:p>
          <a:p>
            <a:pPr eaLnBrk="1" hangingPunct="1"/>
            <a:r>
              <a:rPr lang="en-US" u="sng" dirty="0" err="1" smtClean="0">
                <a:latin typeface="Calibri" charset="0"/>
              </a:rPr>
              <a:t>scrumpocketguide.com</a:t>
            </a:r>
            <a:endParaRPr lang="en-US" u="sng" dirty="0">
              <a:latin typeface="Calibri" charset="0"/>
            </a:endParaRPr>
          </a:p>
          <a:p>
            <a:pPr eaLnBrk="1" hangingPunct="1"/>
            <a:r>
              <a:rPr lang="en-US" u="sng" dirty="0" err="1" smtClean="0">
                <a:solidFill>
                  <a:srgbClr val="000000"/>
                </a:solidFill>
                <a:latin typeface="Calibri" charset="0"/>
              </a:rPr>
              <a:t>twitter.com</a:t>
            </a:r>
            <a:r>
              <a:rPr lang="en-US" u="sng" dirty="0" smtClean="0">
                <a:solidFill>
                  <a:srgbClr val="000000"/>
                </a:solidFill>
                <a:latin typeface="Calibri" charset="0"/>
              </a:rPr>
              <a:t>/</a:t>
            </a:r>
            <a:r>
              <a:rPr lang="en-US" u="sng" dirty="0" err="1" smtClean="0">
                <a:solidFill>
                  <a:srgbClr val="000000"/>
                </a:solidFill>
                <a:latin typeface="Calibri" charset="0"/>
              </a:rPr>
              <a:t>agilescout</a:t>
            </a:r>
            <a:endParaRPr lang="en-US" u="sng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7411" name="Picture 6" descr="IMG_2161small 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4574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 descr="AgileScout-Kneel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" descr="thinqube logo for S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5408246"/>
            <a:ext cx="24320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35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UTILIZATION</a:t>
            </a:r>
            <a:endParaRPr lang="en-US" dirty="0"/>
          </a:p>
        </p:txBody>
      </p:sp>
      <p:pic>
        <p:nvPicPr>
          <p:cNvPr id="4" name="Picture 3" descr="garba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" y="1270000"/>
            <a:ext cx="9151706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9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b="1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BEFORE</a:t>
            </a:r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] Team </a:t>
            </a:r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Workload Across Teams</a:t>
            </a:r>
          </a:p>
        </p:txBody>
      </p:sp>
      <p:sp>
        <p:nvSpPr>
          <p:cNvPr id="9" name="Donut 8"/>
          <p:cNvSpPr/>
          <p:nvPr/>
        </p:nvSpPr>
        <p:spPr>
          <a:xfrm>
            <a:off x="1905000" y="1964262"/>
            <a:ext cx="822325" cy="822325"/>
          </a:xfrm>
          <a:prstGeom prst="don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0" name="Donut 9"/>
          <p:cNvSpPr/>
          <p:nvPr/>
        </p:nvSpPr>
        <p:spPr>
          <a:xfrm>
            <a:off x="4114800" y="1964262"/>
            <a:ext cx="822325" cy="822325"/>
          </a:xfrm>
          <a:prstGeom prst="don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1" name="Donut 10"/>
          <p:cNvSpPr/>
          <p:nvPr/>
        </p:nvSpPr>
        <p:spPr>
          <a:xfrm>
            <a:off x="6172200" y="1964262"/>
            <a:ext cx="822325" cy="822325"/>
          </a:xfrm>
          <a:prstGeom prst="don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34822" name="TextBox 11"/>
          <p:cNvSpPr txBox="1">
            <a:spLocks noChangeArrowheads="1"/>
          </p:cNvSpPr>
          <p:nvPr/>
        </p:nvSpPr>
        <p:spPr bwMode="auto">
          <a:xfrm>
            <a:off x="1715912" y="1628422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1A</a:t>
            </a:r>
            <a:endParaRPr lang="en-US" sz="1800" dirty="0"/>
          </a:p>
        </p:txBody>
      </p:sp>
      <p:sp>
        <p:nvSpPr>
          <p:cNvPr id="34823" name="TextBox 12"/>
          <p:cNvSpPr txBox="1">
            <a:spLocks noChangeArrowheads="1"/>
          </p:cNvSpPr>
          <p:nvPr/>
        </p:nvSpPr>
        <p:spPr bwMode="auto">
          <a:xfrm>
            <a:off x="5983112" y="1628422"/>
            <a:ext cx="1108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1C</a:t>
            </a:r>
            <a:endParaRPr lang="en-US" sz="1800" dirty="0"/>
          </a:p>
        </p:txBody>
      </p:sp>
      <p:sp>
        <p:nvSpPr>
          <p:cNvPr id="34824" name="TextBox 13"/>
          <p:cNvSpPr txBox="1">
            <a:spLocks noChangeArrowheads="1"/>
          </p:cNvSpPr>
          <p:nvPr/>
        </p:nvSpPr>
        <p:spPr bwMode="auto">
          <a:xfrm>
            <a:off x="3925712" y="1628422"/>
            <a:ext cx="109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1B</a:t>
            </a:r>
            <a:endParaRPr lang="en-US" sz="1800" dirty="0"/>
          </a:p>
        </p:txBody>
      </p:sp>
      <p:sp>
        <p:nvSpPr>
          <p:cNvPr id="42" name="Rectangle 41"/>
          <p:cNvSpPr/>
          <p:nvPr/>
        </p:nvSpPr>
        <p:spPr>
          <a:xfrm>
            <a:off x="1660525" y="3269187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60525" y="3716862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60525" y="4174062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60525" y="4621737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660525" y="5088462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62400" y="3259662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962400" y="4164537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62400" y="5078937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19800" y="3259662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19800" y="3707337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019800" y="4164537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7375853" y="4995530"/>
            <a:ext cx="1108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1D</a:t>
            </a:r>
            <a:endParaRPr lang="en-US" sz="1800" dirty="0"/>
          </a:p>
        </p:txBody>
      </p:sp>
      <p:sp>
        <p:nvSpPr>
          <p:cNvPr id="24" name="Donut 23"/>
          <p:cNvSpPr/>
          <p:nvPr/>
        </p:nvSpPr>
        <p:spPr>
          <a:xfrm>
            <a:off x="7514741" y="5401926"/>
            <a:ext cx="500313" cy="451654"/>
          </a:xfrm>
          <a:prstGeom prst="don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pic>
        <p:nvPicPr>
          <p:cNvPr id="25" name="Picture 24" descr="speech-bubble-question-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54" y="5268075"/>
            <a:ext cx="495590" cy="6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5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b="1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BEFORE</a:t>
            </a:r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] Team </a:t>
            </a:r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Workload – Adding Work</a:t>
            </a:r>
          </a:p>
        </p:txBody>
      </p:sp>
      <p:sp>
        <p:nvSpPr>
          <p:cNvPr id="9" name="Donut 8"/>
          <p:cNvSpPr/>
          <p:nvPr/>
        </p:nvSpPr>
        <p:spPr>
          <a:xfrm>
            <a:off x="1905000" y="1921929"/>
            <a:ext cx="822325" cy="822325"/>
          </a:xfrm>
          <a:prstGeom prst="don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0" name="Donut 9"/>
          <p:cNvSpPr/>
          <p:nvPr/>
        </p:nvSpPr>
        <p:spPr>
          <a:xfrm>
            <a:off x="4114800" y="1921929"/>
            <a:ext cx="822325" cy="822325"/>
          </a:xfrm>
          <a:prstGeom prst="don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1" name="Donut 10"/>
          <p:cNvSpPr/>
          <p:nvPr/>
        </p:nvSpPr>
        <p:spPr>
          <a:xfrm>
            <a:off x="6172200" y="1921929"/>
            <a:ext cx="822325" cy="822325"/>
          </a:xfrm>
          <a:prstGeom prst="don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42" name="Rectangle 41"/>
          <p:cNvSpPr/>
          <p:nvPr/>
        </p:nvSpPr>
        <p:spPr>
          <a:xfrm>
            <a:off x="1660525" y="3226854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60525" y="3674529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60525" y="4131729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60525" y="4579404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660525" y="5046129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62400" y="3217329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62400" y="3665004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962400" y="4122204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62400" y="4569879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62400" y="5036604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19800" y="3217329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19800" y="3665004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019800" y="4122204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19800" y="4569879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003925" y="5036604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pic>
        <p:nvPicPr>
          <p:cNvPr id="2" name="Picture 1" descr="garb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94" y="4391025"/>
            <a:ext cx="1759005" cy="2456744"/>
          </a:xfrm>
          <a:prstGeom prst="rect">
            <a:avLst/>
          </a:prstGeom>
        </p:spPr>
      </p:pic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1715912" y="1529645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1A</a:t>
            </a:r>
            <a:endParaRPr lang="en-US" sz="1800" dirty="0"/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5983112" y="1529645"/>
            <a:ext cx="1108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1C</a:t>
            </a:r>
            <a:endParaRPr lang="en-US" sz="1800" dirty="0"/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3925712" y="1529645"/>
            <a:ext cx="109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1B</a:t>
            </a:r>
            <a:endParaRPr lang="en-US" sz="1800" dirty="0"/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7514741" y="2997500"/>
            <a:ext cx="1108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1D</a:t>
            </a:r>
            <a:endParaRPr lang="en-US" sz="1800" dirty="0"/>
          </a:p>
        </p:txBody>
      </p:sp>
      <p:sp>
        <p:nvSpPr>
          <p:cNvPr id="31" name="Donut 30"/>
          <p:cNvSpPr/>
          <p:nvPr/>
        </p:nvSpPr>
        <p:spPr>
          <a:xfrm>
            <a:off x="7653629" y="3403896"/>
            <a:ext cx="500313" cy="451654"/>
          </a:xfrm>
          <a:prstGeom prst="don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pic>
        <p:nvPicPr>
          <p:cNvPr id="32" name="Picture 31" descr="speech-bubble-question-ma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068" y="3250557"/>
            <a:ext cx="495590" cy="6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9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/>
          <a:lstStyle/>
          <a:p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b="1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BEFORE</a:t>
            </a:r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] Team </a:t>
            </a:r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Workload - Gaps</a:t>
            </a:r>
          </a:p>
        </p:txBody>
      </p:sp>
      <p:sp>
        <p:nvSpPr>
          <p:cNvPr id="9" name="Donut 8"/>
          <p:cNvSpPr/>
          <p:nvPr/>
        </p:nvSpPr>
        <p:spPr>
          <a:xfrm>
            <a:off x="1905000" y="1682042"/>
            <a:ext cx="822325" cy="822325"/>
          </a:xfrm>
          <a:prstGeom prst="don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0" name="Donut 9"/>
          <p:cNvSpPr/>
          <p:nvPr/>
        </p:nvSpPr>
        <p:spPr>
          <a:xfrm>
            <a:off x="4114800" y="1682042"/>
            <a:ext cx="822325" cy="822325"/>
          </a:xfrm>
          <a:prstGeom prst="don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1" name="Donut 10"/>
          <p:cNvSpPr/>
          <p:nvPr/>
        </p:nvSpPr>
        <p:spPr>
          <a:xfrm>
            <a:off x="6172200" y="1682042"/>
            <a:ext cx="822325" cy="822325"/>
          </a:xfrm>
          <a:prstGeom prst="don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42" name="Rectangle 41"/>
          <p:cNvSpPr/>
          <p:nvPr/>
        </p:nvSpPr>
        <p:spPr>
          <a:xfrm>
            <a:off x="1660525" y="267652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60525" y="31242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60525" y="35814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60525" y="402907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660525" y="44958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62400" y="26670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62400" y="311467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962400" y="357187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62400" y="401955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62400" y="448627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19800" y="26670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19800" y="311467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019800" y="357187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19800" y="401955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003925" y="448627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60525" y="54102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60525" y="58674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62400" y="54102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03925" y="49530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03925" y="58674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pic>
        <p:nvPicPr>
          <p:cNvPr id="31" name="Picture 30" descr="garb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94" y="4391025"/>
            <a:ext cx="1759005" cy="2456744"/>
          </a:xfrm>
          <a:prstGeom prst="rect">
            <a:avLst/>
          </a:prstGeom>
        </p:spPr>
      </p:pic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1715912" y="1360313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1A</a:t>
            </a:r>
            <a:endParaRPr lang="en-US" sz="1800" dirty="0"/>
          </a:p>
        </p:txBody>
      </p: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5983112" y="1360313"/>
            <a:ext cx="1108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1C</a:t>
            </a:r>
            <a:endParaRPr lang="en-US" sz="1800" dirty="0"/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3925712" y="1360313"/>
            <a:ext cx="109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1B</a:t>
            </a:r>
            <a:endParaRPr lang="en-US" sz="1800" dirty="0"/>
          </a:p>
        </p:txBody>
      </p:sp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7514741" y="2923003"/>
            <a:ext cx="1108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1D</a:t>
            </a:r>
            <a:endParaRPr lang="en-US" sz="1800" dirty="0"/>
          </a:p>
        </p:txBody>
      </p:sp>
      <p:sp>
        <p:nvSpPr>
          <p:cNvPr id="37" name="Donut 36"/>
          <p:cNvSpPr/>
          <p:nvPr/>
        </p:nvSpPr>
        <p:spPr>
          <a:xfrm>
            <a:off x="7653629" y="3329399"/>
            <a:ext cx="500313" cy="451654"/>
          </a:xfrm>
          <a:prstGeom prst="don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pic>
        <p:nvPicPr>
          <p:cNvPr id="38" name="Picture 37" descr="speech-bubble-question-ma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758" y="3224103"/>
            <a:ext cx="495590" cy="6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6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b="1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BEFORE</a:t>
            </a:r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] Team </a:t>
            </a:r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Workload – Full Capacity</a:t>
            </a:r>
          </a:p>
        </p:txBody>
      </p:sp>
      <p:sp>
        <p:nvSpPr>
          <p:cNvPr id="9" name="Donut 8"/>
          <p:cNvSpPr/>
          <p:nvPr/>
        </p:nvSpPr>
        <p:spPr>
          <a:xfrm>
            <a:off x="1905000" y="1696153"/>
            <a:ext cx="822325" cy="822325"/>
          </a:xfrm>
          <a:prstGeom prst="don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0" name="Donut 9"/>
          <p:cNvSpPr/>
          <p:nvPr/>
        </p:nvSpPr>
        <p:spPr>
          <a:xfrm>
            <a:off x="4114800" y="1696153"/>
            <a:ext cx="822325" cy="822325"/>
          </a:xfrm>
          <a:prstGeom prst="don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1" name="Donut 10"/>
          <p:cNvSpPr/>
          <p:nvPr/>
        </p:nvSpPr>
        <p:spPr>
          <a:xfrm>
            <a:off x="6172200" y="1696153"/>
            <a:ext cx="822325" cy="822325"/>
          </a:xfrm>
          <a:prstGeom prst="don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42" name="Rectangle 41"/>
          <p:cNvSpPr/>
          <p:nvPr/>
        </p:nvSpPr>
        <p:spPr>
          <a:xfrm>
            <a:off x="1660525" y="267652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60525" y="31242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60525" y="35814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60525" y="402907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660525" y="44958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62400" y="26670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62400" y="311467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962400" y="357187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62400" y="401955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62400" y="448627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19800" y="26670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19800" y="311467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019800" y="357187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19800" y="401955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003925" y="448627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60525" y="54102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60525" y="58674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62400" y="54102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03925" y="49530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03925" y="58674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60525" y="4953000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46525" y="4953000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46525" y="5867400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03925" y="5410200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pic>
        <p:nvPicPr>
          <p:cNvPr id="35" name="Picture 34" descr="garb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94" y="4391025"/>
            <a:ext cx="1759005" cy="2456744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715912" y="1360313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1A</a:t>
            </a:r>
            <a:endParaRPr lang="en-US" sz="1800" dirty="0"/>
          </a:p>
        </p:txBody>
      </p:sp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5983112" y="1360313"/>
            <a:ext cx="1108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1C</a:t>
            </a:r>
            <a:endParaRPr lang="en-US" sz="1800" dirty="0"/>
          </a:p>
        </p:txBody>
      </p: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925712" y="1360313"/>
            <a:ext cx="1095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1B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539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ustrated-worker-at-desk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7638"/>
            <a:ext cx="9144001" cy="5449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6785" y="326591"/>
            <a:ext cx="6250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VALUE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&gt;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BEING BUSY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45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b="1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BEFORE</a:t>
            </a:r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] Team Workload Estimate</a:t>
            </a:r>
            <a:endParaRPr lang="en-US" dirty="0">
              <a:solidFill>
                <a:srgbClr val="11488B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38600" y="214312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038600" y="25908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038600" y="30480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038600" y="349567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038600" y="39624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22725" y="4886325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22725" y="4429125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22725" y="5343525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38600" y="16764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3020" name="TextBox 35"/>
          <p:cNvSpPr txBox="1">
            <a:spLocks noChangeArrowheads="1"/>
          </p:cNvSpPr>
          <p:nvPr/>
        </p:nvSpPr>
        <p:spPr bwMode="auto">
          <a:xfrm>
            <a:off x="5562600" y="20574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 Months</a:t>
            </a:r>
          </a:p>
        </p:txBody>
      </p:sp>
      <p:sp>
        <p:nvSpPr>
          <p:cNvPr id="37" name="Right Brace 36"/>
          <p:cNvSpPr/>
          <p:nvPr/>
        </p:nvSpPr>
        <p:spPr>
          <a:xfrm>
            <a:off x="5189538" y="1879600"/>
            <a:ext cx="304800" cy="823913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302025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/>
          <a:lstStyle/>
          <a:p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b="1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BEFORE</a:t>
            </a:r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] Team </a:t>
            </a:r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Workload Estimate</a:t>
            </a:r>
            <a:endParaRPr lang="en-US" dirty="0">
              <a:solidFill>
                <a:srgbClr val="11488B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38600" y="214312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038600" y="25908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038600" y="30480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038600" y="349567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038600" y="39624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22725" y="4886325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22725" y="4429125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22725" y="5343525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38600" y="16764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5068" name="TextBox 35"/>
          <p:cNvSpPr txBox="1">
            <a:spLocks noChangeArrowheads="1"/>
          </p:cNvSpPr>
          <p:nvPr/>
        </p:nvSpPr>
        <p:spPr bwMode="auto">
          <a:xfrm>
            <a:off x="5562600" y="29718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 Months</a:t>
            </a:r>
          </a:p>
        </p:txBody>
      </p:sp>
      <p:sp>
        <p:nvSpPr>
          <p:cNvPr id="37" name="Right Brace 36"/>
          <p:cNvSpPr/>
          <p:nvPr/>
        </p:nvSpPr>
        <p:spPr>
          <a:xfrm>
            <a:off x="5189538" y="1879600"/>
            <a:ext cx="296862" cy="2463800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50560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/>
          <a:lstStyle/>
          <a:p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b="1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BEFORE</a:t>
            </a:r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] </a:t>
            </a:r>
            <a:r>
              <a:rPr lang="en-US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Team </a:t>
            </a:r>
            <a:r>
              <a:rPr lang="en-US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Workload Estimate</a:t>
            </a:r>
            <a:endParaRPr lang="en-US" dirty="0">
              <a:solidFill>
                <a:srgbClr val="11488B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38600" y="214312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038600" y="25908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038600" y="30480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038600" y="349567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038600" y="39624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22725" y="4886325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22725" y="4429125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22725" y="5343525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38600" y="16764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7116" name="TextBox 35"/>
          <p:cNvSpPr txBox="1">
            <a:spLocks noChangeArrowheads="1"/>
          </p:cNvSpPr>
          <p:nvPr/>
        </p:nvSpPr>
        <p:spPr bwMode="auto">
          <a:xfrm>
            <a:off x="5562600" y="35814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9 Months</a:t>
            </a:r>
          </a:p>
        </p:txBody>
      </p:sp>
      <p:sp>
        <p:nvSpPr>
          <p:cNvPr id="37" name="Right Brace 36"/>
          <p:cNvSpPr/>
          <p:nvPr/>
        </p:nvSpPr>
        <p:spPr>
          <a:xfrm>
            <a:off x="5189538" y="1879600"/>
            <a:ext cx="220662" cy="3835400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242990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SIMPLE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sales-gu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" y="1634772"/>
            <a:ext cx="4902200" cy="49149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543778" y="1171222"/>
            <a:ext cx="4487333" cy="2229556"/>
          </a:xfrm>
          <a:prstGeom prst="wedgeEllipseCallout">
            <a:avLst>
              <a:gd name="adj1" fmla="val -60279"/>
              <a:gd name="adj2" fmla="val 398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 Months Dude! </a:t>
            </a:r>
          </a:p>
          <a:p>
            <a:pPr algn="ctr"/>
            <a:r>
              <a:rPr lang="en-US" sz="3200" dirty="0" smtClean="0"/>
              <a:t>Easy-cakes!</a:t>
            </a:r>
          </a:p>
        </p:txBody>
      </p:sp>
    </p:spTree>
    <p:extLst>
      <p:ext uri="{BB962C8B-B14F-4D97-AF65-F5344CB8AC3E}">
        <p14:creationId xmlns:p14="http://schemas.microsoft.com/office/powerpoint/2010/main" val="255433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-to-the-poin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45" y="2094085"/>
            <a:ext cx="4572000" cy="3263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True Project Story –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&lt;3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Govt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(Contracts)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talk about the PO for a bit</a:t>
            </a:r>
          </a:p>
          <a:p>
            <a:r>
              <a:rPr lang="en-US" dirty="0" smtClean="0"/>
              <a:t>I’ll tell you a story</a:t>
            </a:r>
          </a:p>
          <a:p>
            <a:r>
              <a:rPr lang="en-US" dirty="0" smtClean="0"/>
              <a:t>It’s a long day</a:t>
            </a:r>
          </a:p>
          <a:p>
            <a:r>
              <a:rPr lang="en-US" dirty="0" smtClean="0"/>
              <a:t>It’s the last session</a:t>
            </a:r>
          </a:p>
          <a:p>
            <a:r>
              <a:rPr lang="en-US" dirty="0" smtClean="0"/>
              <a:t>Let’s get to the point</a:t>
            </a:r>
          </a:p>
          <a:p>
            <a:r>
              <a:rPr lang="en-US" dirty="0" smtClean="0"/>
              <a:t>45 minutes</a:t>
            </a:r>
          </a:p>
          <a:p>
            <a:r>
              <a:rPr lang="en-US" dirty="0" smtClean="0"/>
              <a:t>Q&amp;A + Discussion (Hopefully)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6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Team Workload Reality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038600" y="214312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038600" y="25908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038600" y="30480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038600" y="349567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038600" y="39624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22725" y="488632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22725" y="442912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22725" y="534352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38600" y="16764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9164" name="TextBox 35"/>
          <p:cNvSpPr txBox="1">
            <a:spLocks noChangeArrowheads="1"/>
          </p:cNvSpPr>
          <p:nvPr/>
        </p:nvSpPr>
        <p:spPr bwMode="auto">
          <a:xfrm>
            <a:off x="5257800" y="44196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 Months</a:t>
            </a:r>
          </a:p>
        </p:txBody>
      </p:sp>
      <p:pic>
        <p:nvPicPr>
          <p:cNvPr id="2" name="Picture 1" descr="realitycheck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304817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Team Workload Reality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038600" y="214312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038600" y="25908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038600" y="30480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038600" y="349567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038600" y="396240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22725" y="488632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22725" y="442912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22725" y="534352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38600" y="16764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1212" name="TextBox 35"/>
          <p:cNvSpPr txBox="1">
            <a:spLocks noChangeArrowheads="1"/>
          </p:cNvSpPr>
          <p:nvPr/>
        </p:nvSpPr>
        <p:spPr bwMode="auto">
          <a:xfrm>
            <a:off x="5257800" y="44196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 Months</a:t>
            </a:r>
          </a:p>
        </p:txBody>
      </p:sp>
      <p:sp>
        <p:nvSpPr>
          <p:cNvPr id="51213" name="TextBox 13"/>
          <p:cNvSpPr txBox="1">
            <a:spLocks noChangeArrowheads="1"/>
          </p:cNvSpPr>
          <p:nvPr/>
        </p:nvSpPr>
        <p:spPr bwMode="auto">
          <a:xfrm>
            <a:off x="5257800" y="4876800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 Months</a:t>
            </a:r>
          </a:p>
        </p:txBody>
      </p:sp>
      <p:pic>
        <p:nvPicPr>
          <p:cNvPr id="15" name="Picture 14" descr="realitycheck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304817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0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Team Workload Reality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038600" y="214312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038600" y="25908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038600" y="30480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038600" y="349567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038600" y="39624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22725" y="488632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22725" y="442912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22725" y="5343525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38600" y="1676400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3260" name="TextBox 35"/>
          <p:cNvSpPr txBox="1">
            <a:spLocks noChangeArrowheads="1"/>
          </p:cNvSpPr>
          <p:nvPr/>
        </p:nvSpPr>
        <p:spPr bwMode="auto">
          <a:xfrm>
            <a:off x="5257800" y="44196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7 Months</a:t>
            </a:r>
          </a:p>
        </p:txBody>
      </p:sp>
      <p:sp>
        <p:nvSpPr>
          <p:cNvPr id="53261" name="TextBox 13"/>
          <p:cNvSpPr txBox="1">
            <a:spLocks noChangeArrowheads="1"/>
          </p:cNvSpPr>
          <p:nvPr/>
        </p:nvSpPr>
        <p:spPr bwMode="auto">
          <a:xfrm>
            <a:off x="5257800" y="4876800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 Months</a:t>
            </a:r>
          </a:p>
        </p:txBody>
      </p:sp>
      <p:sp>
        <p:nvSpPr>
          <p:cNvPr id="53262" name="TextBox 14"/>
          <p:cNvSpPr txBox="1">
            <a:spLocks noChangeArrowheads="1"/>
          </p:cNvSpPr>
          <p:nvPr/>
        </p:nvSpPr>
        <p:spPr bwMode="auto">
          <a:xfrm>
            <a:off x="5257800" y="5334000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15 Months</a:t>
            </a:r>
          </a:p>
        </p:txBody>
      </p:sp>
      <p:pic>
        <p:nvPicPr>
          <p:cNvPr id="16" name="Picture 15" descr="realitycheck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304817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4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7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1" y="809222"/>
            <a:ext cx="5351498" cy="58675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4911" y="470555"/>
            <a:ext cx="5157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ARGG!!!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11" y="2040215"/>
            <a:ext cx="3461632" cy="349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ed-check-mar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12" y="3423357"/>
            <a:ext cx="739421" cy="739421"/>
          </a:xfrm>
          <a:prstGeom prst="rect">
            <a:avLst/>
          </a:prstGeom>
        </p:spPr>
      </p:pic>
      <p:pic>
        <p:nvPicPr>
          <p:cNvPr id="8" name="Picture 7" descr="red-check-mar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3" y="3423357"/>
            <a:ext cx="739421" cy="739421"/>
          </a:xfrm>
          <a:prstGeom prst="rect">
            <a:avLst/>
          </a:prstGeom>
        </p:spPr>
      </p:pic>
      <p:pic>
        <p:nvPicPr>
          <p:cNvPr id="9" name="Picture 8" descr="red-check-mar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22" y="4162778"/>
            <a:ext cx="739421" cy="739421"/>
          </a:xfrm>
          <a:prstGeom prst="rect">
            <a:avLst/>
          </a:prstGeom>
        </p:spPr>
      </p:pic>
      <p:pic>
        <p:nvPicPr>
          <p:cNvPr id="10" name="Picture 9" descr="speech-bubble-question-mar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51" y="470555"/>
            <a:ext cx="1253766" cy="17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5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110"/>
            <a:ext cx="9143999" cy="5573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FAIL or WIN?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46822" y="1528002"/>
            <a:ext cx="3450359" cy="92333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Options…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686" y="3429000"/>
            <a:ext cx="2451174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#1</a:t>
            </a:r>
          </a:p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Req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Fail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4367" y="3429000"/>
            <a:ext cx="3500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Let’s try #2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1583273" y="3759664"/>
            <a:ext cx="733777" cy="592666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7272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b="1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AFTER</a:t>
            </a:r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]  - Multiple Teams for SINGLE Product – INDIVIDUAL TEAMS</a:t>
            </a:r>
            <a:endParaRPr lang="en-US" dirty="0">
              <a:solidFill>
                <a:srgbClr val="11488B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27875" y="1905000"/>
            <a:ext cx="822325" cy="8223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2827875" y="4038600"/>
            <a:ext cx="822325" cy="822325"/>
          </a:xfrm>
          <a:prstGeom prst="fram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26629" name="TextBox 15"/>
          <p:cNvSpPr txBox="1">
            <a:spLocks noChangeArrowheads="1"/>
          </p:cNvSpPr>
          <p:nvPr/>
        </p:nvSpPr>
        <p:spPr bwMode="auto">
          <a:xfrm>
            <a:off x="2608087" y="1495778"/>
            <a:ext cx="1236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Lt. Col. #1</a:t>
            </a:r>
            <a:endParaRPr lang="en-US" sz="1800" dirty="0"/>
          </a:p>
        </p:txBody>
      </p:sp>
      <p:sp>
        <p:nvSpPr>
          <p:cNvPr id="26630" name="TextBox 16"/>
          <p:cNvSpPr txBox="1">
            <a:spLocks noChangeArrowheads="1"/>
          </p:cNvSpPr>
          <p:nvPr/>
        </p:nvSpPr>
        <p:spPr bwMode="auto">
          <a:xfrm>
            <a:off x="2859202" y="5029200"/>
            <a:ext cx="672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9" name="Oval 8"/>
          <p:cNvSpPr/>
          <p:nvPr/>
        </p:nvSpPr>
        <p:spPr>
          <a:xfrm>
            <a:off x="4885275" y="1905000"/>
            <a:ext cx="822325" cy="8223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4885275" y="4038600"/>
            <a:ext cx="822325" cy="822325"/>
          </a:xfrm>
          <a:prstGeom prst="fram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4604861" y="1495778"/>
            <a:ext cx="1313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/>
              <a:t>Prog</a:t>
            </a:r>
            <a:r>
              <a:rPr lang="en-US" sz="1800" dirty="0" smtClean="0"/>
              <a:t>. Man.</a:t>
            </a:r>
            <a:endParaRPr lang="en-US" sz="1800" dirty="0"/>
          </a:p>
        </p:txBody>
      </p:sp>
      <p:sp>
        <p:nvSpPr>
          <p:cNvPr id="26634" name="TextBox 12"/>
          <p:cNvSpPr txBox="1">
            <a:spLocks noChangeArrowheads="1"/>
          </p:cNvSpPr>
          <p:nvPr/>
        </p:nvSpPr>
        <p:spPr bwMode="auto">
          <a:xfrm>
            <a:off x="4407390" y="5029200"/>
            <a:ext cx="1801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Change Control</a:t>
            </a:r>
            <a:endParaRPr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618075" y="1905000"/>
            <a:ext cx="822325" cy="8223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Frame 14"/>
          <p:cNvSpPr/>
          <p:nvPr/>
        </p:nvSpPr>
        <p:spPr>
          <a:xfrm>
            <a:off x="618075" y="4038600"/>
            <a:ext cx="822325" cy="822325"/>
          </a:xfrm>
          <a:prstGeom prst="fram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6637" name="TextBox 18"/>
          <p:cNvSpPr txBox="1">
            <a:spLocks noChangeArrowheads="1"/>
          </p:cNvSpPr>
          <p:nvPr/>
        </p:nvSpPr>
        <p:spPr bwMode="auto">
          <a:xfrm>
            <a:off x="591327" y="1495778"/>
            <a:ext cx="94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Maj. #1</a:t>
            </a:r>
            <a:endParaRPr lang="en-US" sz="1800" dirty="0"/>
          </a:p>
        </p:txBody>
      </p:sp>
      <p:sp>
        <p:nvSpPr>
          <p:cNvPr id="26638" name="TextBox 19"/>
          <p:cNvSpPr txBox="1">
            <a:spLocks noChangeArrowheads="1"/>
          </p:cNvSpPr>
          <p:nvPr/>
        </p:nvSpPr>
        <p:spPr bwMode="auto">
          <a:xfrm>
            <a:off x="595495" y="5029200"/>
            <a:ext cx="787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Portal</a:t>
            </a:r>
            <a:endParaRPr lang="en-US" sz="1800" dirty="0"/>
          </a:p>
        </p:txBody>
      </p:sp>
      <p:sp>
        <p:nvSpPr>
          <p:cNvPr id="21" name="Down Arrow 20"/>
          <p:cNvSpPr/>
          <p:nvPr/>
        </p:nvSpPr>
        <p:spPr>
          <a:xfrm>
            <a:off x="2980275" y="2895600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037675" y="2895600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70475" y="2895600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8945505">
            <a:off x="1837275" y="2895600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Down Arrow 24"/>
          <p:cNvSpPr/>
          <p:nvPr/>
        </p:nvSpPr>
        <p:spPr>
          <a:xfrm rot="2800368">
            <a:off x="4022469" y="2918619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Down Arrow 26"/>
          <p:cNvSpPr/>
          <p:nvPr/>
        </p:nvSpPr>
        <p:spPr>
          <a:xfrm rot="2800368">
            <a:off x="1812669" y="2918619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8945505">
            <a:off x="4091525" y="2925763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Donut 25"/>
          <p:cNvSpPr/>
          <p:nvPr/>
        </p:nvSpPr>
        <p:spPr>
          <a:xfrm>
            <a:off x="6900327" y="5486400"/>
            <a:ext cx="822325" cy="822325"/>
          </a:xfrm>
          <a:prstGeom prst="don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26649" name="TextBox 30"/>
          <p:cNvSpPr txBox="1">
            <a:spLocks noChangeArrowheads="1"/>
          </p:cNvSpPr>
          <p:nvPr/>
        </p:nvSpPr>
        <p:spPr bwMode="auto">
          <a:xfrm>
            <a:off x="6815661" y="6293551"/>
            <a:ext cx="94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</a:t>
            </a:r>
            <a:r>
              <a:rPr lang="en-US" sz="1800" dirty="0" smtClean="0"/>
              <a:t>4</a:t>
            </a:r>
          </a:p>
        </p:txBody>
      </p:sp>
      <p:sp>
        <p:nvSpPr>
          <p:cNvPr id="29" name="Oval 28"/>
          <p:cNvSpPr/>
          <p:nvPr/>
        </p:nvSpPr>
        <p:spPr>
          <a:xfrm>
            <a:off x="6900327" y="1902179"/>
            <a:ext cx="822325" cy="8223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1" name="Frame 30"/>
          <p:cNvSpPr/>
          <p:nvPr/>
        </p:nvSpPr>
        <p:spPr>
          <a:xfrm>
            <a:off x="6900327" y="4035779"/>
            <a:ext cx="822325" cy="822325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6667336" y="1492957"/>
            <a:ext cx="1236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Lt. Col. #2</a:t>
            </a:r>
            <a:endParaRPr lang="en-US" sz="1800" dirty="0"/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6619996" y="5026379"/>
            <a:ext cx="1429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Architecture</a:t>
            </a:r>
            <a:endParaRPr lang="en-US" sz="1800" dirty="0"/>
          </a:p>
        </p:txBody>
      </p:sp>
      <p:sp>
        <p:nvSpPr>
          <p:cNvPr id="35" name="Down Arrow 34"/>
          <p:cNvSpPr/>
          <p:nvPr/>
        </p:nvSpPr>
        <p:spPr>
          <a:xfrm>
            <a:off x="7052727" y="2892779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/>
          <p:cNvSpPr/>
          <p:nvPr/>
        </p:nvSpPr>
        <p:spPr>
          <a:xfrm rot="2800368">
            <a:off x="6037521" y="2915798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8945505">
            <a:off x="6106577" y="2922942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Donut 37"/>
          <p:cNvSpPr/>
          <p:nvPr/>
        </p:nvSpPr>
        <p:spPr>
          <a:xfrm>
            <a:off x="575742" y="5486400"/>
            <a:ext cx="822325" cy="822325"/>
          </a:xfrm>
          <a:prstGeom prst="don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39" name="Donut 38"/>
          <p:cNvSpPr/>
          <p:nvPr/>
        </p:nvSpPr>
        <p:spPr>
          <a:xfrm>
            <a:off x="2827875" y="5486400"/>
            <a:ext cx="822325" cy="822325"/>
          </a:xfrm>
          <a:prstGeom prst="don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40" name="Donut 39"/>
          <p:cNvSpPr/>
          <p:nvPr/>
        </p:nvSpPr>
        <p:spPr>
          <a:xfrm>
            <a:off x="4899386" y="5486400"/>
            <a:ext cx="822325" cy="822325"/>
          </a:xfrm>
          <a:prstGeom prst="don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499542" y="6293551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1</a:t>
            </a:r>
          </a:p>
        </p:txBody>
      </p:sp>
      <p:sp>
        <p:nvSpPr>
          <p:cNvPr id="42" name="TextBox 31"/>
          <p:cNvSpPr txBox="1">
            <a:spLocks noChangeArrowheads="1"/>
          </p:cNvSpPr>
          <p:nvPr/>
        </p:nvSpPr>
        <p:spPr bwMode="auto">
          <a:xfrm>
            <a:off x="4823186" y="6293551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Team 3</a:t>
            </a:r>
          </a:p>
        </p:txBody>
      </p:sp>
      <p:sp>
        <p:nvSpPr>
          <p:cNvPr id="43" name="TextBox 32"/>
          <p:cNvSpPr txBox="1">
            <a:spLocks noChangeArrowheads="1"/>
          </p:cNvSpPr>
          <p:nvPr/>
        </p:nvSpPr>
        <p:spPr bwMode="auto">
          <a:xfrm>
            <a:off x="2751675" y="6293551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Team 2</a:t>
            </a:r>
          </a:p>
        </p:txBody>
      </p:sp>
    </p:spTree>
    <p:extLst>
      <p:ext uri="{BB962C8B-B14F-4D97-AF65-F5344CB8AC3E}">
        <p14:creationId xmlns:p14="http://schemas.microsoft.com/office/powerpoint/2010/main" val="328122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allboard enterprise backl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0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finition of done come toget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12 - Define your &quot;Done!&quot; - Page 22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88" y="5319888"/>
            <a:ext cx="935211" cy="91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0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[AFTER] Team </a:t>
            </a:r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Workload Balanced Approach</a:t>
            </a:r>
          </a:p>
        </p:txBody>
      </p:sp>
      <p:sp>
        <p:nvSpPr>
          <p:cNvPr id="9" name="Donut 8"/>
          <p:cNvSpPr/>
          <p:nvPr/>
        </p:nvSpPr>
        <p:spPr>
          <a:xfrm>
            <a:off x="1905000" y="1865485"/>
            <a:ext cx="822325" cy="822325"/>
          </a:xfrm>
          <a:prstGeom prst="don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0" name="Donut 9"/>
          <p:cNvSpPr/>
          <p:nvPr/>
        </p:nvSpPr>
        <p:spPr>
          <a:xfrm>
            <a:off x="4114800" y="1865485"/>
            <a:ext cx="822325" cy="822325"/>
          </a:xfrm>
          <a:prstGeom prst="don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1" name="Donut 10"/>
          <p:cNvSpPr/>
          <p:nvPr/>
        </p:nvSpPr>
        <p:spPr>
          <a:xfrm>
            <a:off x="6172200" y="1865485"/>
            <a:ext cx="822325" cy="822325"/>
          </a:xfrm>
          <a:prstGeom prst="don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55302" name="TextBox 11"/>
          <p:cNvSpPr txBox="1">
            <a:spLocks noChangeArrowheads="1"/>
          </p:cNvSpPr>
          <p:nvPr/>
        </p:nvSpPr>
        <p:spPr bwMode="auto">
          <a:xfrm>
            <a:off x="1828800" y="1501423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1</a:t>
            </a:r>
          </a:p>
        </p:txBody>
      </p:sp>
      <p:sp>
        <p:nvSpPr>
          <p:cNvPr id="55303" name="TextBox 12"/>
          <p:cNvSpPr txBox="1">
            <a:spLocks noChangeArrowheads="1"/>
          </p:cNvSpPr>
          <p:nvPr/>
        </p:nvSpPr>
        <p:spPr bwMode="auto">
          <a:xfrm>
            <a:off x="6096000" y="1501423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Team 3</a:t>
            </a:r>
          </a:p>
        </p:txBody>
      </p:sp>
      <p:sp>
        <p:nvSpPr>
          <p:cNvPr id="55304" name="TextBox 13"/>
          <p:cNvSpPr txBox="1">
            <a:spLocks noChangeArrowheads="1"/>
          </p:cNvSpPr>
          <p:nvPr/>
        </p:nvSpPr>
        <p:spPr bwMode="auto">
          <a:xfrm>
            <a:off x="4038600" y="1501423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Team 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60525" y="317041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60525" y="361808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60525" y="407528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60525" y="452296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660525" y="498968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62400" y="316088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962400" y="406576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62400" y="498016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19800" y="3160885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19800" y="360856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019800" y="4065760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</p:spTree>
    <p:extLst>
      <p:ext uri="{BB962C8B-B14F-4D97-AF65-F5344CB8AC3E}">
        <p14:creationId xmlns:p14="http://schemas.microsoft.com/office/powerpoint/2010/main" val="89848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[AFTER] Team Workload Balanced Approach</a:t>
            </a:r>
          </a:p>
        </p:txBody>
      </p:sp>
      <p:sp>
        <p:nvSpPr>
          <p:cNvPr id="9" name="Donut 8"/>
          <p:cNvSpPr/>
          <p:nvPr/>
        </p:nvSpPr>
        <p:spPr>
          <a:xfrm>
            <a:off x="1905000" y="1907818"/>
            <a:ext cx="822325" cy="822325"/>
          </a:xfrm>
          <a:prstGeom prst="don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0" name="Donut 9"/>
          <p:cNvSpPr/>
          <p:nvPr/>
        </p:nvSpPr>
        <p:spPr>
          <a:xfrm>
            <a:off x="4114800" y="1907818"/>
            <a:ext cx="822325" cy="822325"/>
          </a:xfrm>
          <a:prstGeom prst="don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1" name="Donut 10"/>
          <p:cNvSpPr/>
          <p:nvPr/>
        </p:nvSpPr>
        <p:spPr>
          <a:xfrm>
            <a:off x="6172200" y="1907818"/>
            <a:ext cx="822325" cy="822325"/>
          </a:xfrm>
          <a:prstGeom prst="don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42" name="Rectangle 41"/>
          <p:cNvSpPr/>
          <p:nvPr/>
        </p:nvSpPr>
        <p:spPr>
          <a:xfrm>
            <a:off x="1660525" y="3212743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60525" y="3660418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60525" y="4117618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62400" y="3203218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962400" y="3660418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19800" y="3203218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19800" y="3650893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7360" name="TextBox 2"/>
          <p:cNvSpPr txBox="1">
            <a:spLocks noChangeArrowheads="1"/>
          </p:cNvSpPr>
          <p:nvPr/>
        </p:nvSpPr>
        <p:spPr bwMode="auto">
          <a:xfrm>
            <a:off x="1433689" y="5232400"/>
            <a:ext cx="657123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Spread your features across teams</a:t>
            </a: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828800" y="1501423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1</a:t>
            </a: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6096000" y="1501423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Team 3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4038600" y="1501423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Team 2</a:t>
            </a: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7905823" y="3574693"/>
            <a:ext cx="94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4</a:t>
            </a:r>
          </a:p>
        </p:txBody>
      </p:sp>
      <p:sp>
        <p:nvSpPr>
          <p:cNvPr id="22" name="Donut 21"/>
          <p:cNvSpPr/>
          <p:nvPr/>
        </p:nvSpPr>
        <p:spPr>
          <a:xfrm>
            <a:off x="8044711" y="3981089"/>
            <a:ext cx="500313" cy="451654"/>
          </a:xfrm>
          <a:prstGeom prst="don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cxnSp>
        <p:nvCxnSpPr>
          <p:cNvPr id="23" name="Curved Connector 22"/>
          <p:cNvCxnSpPr>
            <a:stCxn id="22" idx="2"/>
          </p:cNvCxnSpPr>
          <p:nvPr/>
        </p:nvCxnSpPr>
        <p:spPr>
          <a:xfrm rot="10800000">
            <a:off x="7102477" y="3650894"/>
            <a:ext cx="942235" cy="556022"/>
          </a:xfrm>
          <a:prstGeom prst="curvedConnector3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16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Product Owner Responsibilities</a:t>
            </a:r>
            <a:endParaRPr lang="en-US" dirty="0">
              <a:solidFill>
                <a:srgbClr val="11488B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05850" cy="48006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Tells the team what they need to build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Creates the prioritized product backlog (PPLB)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Represents the customer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Elaborates requirements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Participates in </a:t>
            </a:r>
            <a:r>
              <a:rPr lang="en-US" strike="sngStrike" dirty="0">
                <a:latin typeface="Calibri" charset="0"/>
                <a:ea typeface="ＭＳ Ｐゴシック" charset="0"/>
                <a:cs typeface="ＭＳ Ｐゴシック" charset="0"/>
              </a:rPr>
              <a:t>scrum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meetings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Inspects the product at end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Course corrects or change direction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Communicate progress and vision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[AFTER] Team Workload Balanced Approach</a:t>
            </a:r>
          </a:p>
        </p:txBody>
      </p:sp>
      <p:sp>
        <p:nvSpPr>
          <p:cNvPr id="9" name="Donut 8"/>
          <p:cNvSpPr/>
          <p:nvPr/>
        </p:nvSpPr>
        <p:spPr>
          <a:xfrm>
            <a:off x="1905000" y="1879596"/>
            <a:ext cx="822325" cy="822325"/>
          </a:xfrm>
          <a:prstGeom prst="don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0" name="Donut 9"/>
          <p:cNvSpPr/>
          <p:nvPr/>
        </p:nvSpPr>
        <p:spPr>
          <a:xfrm>
            <a:off x="4114800" y="1879596"/>
            <a:ext cx="822325" cy="822325"/>
          </a:xfrm>
          <a:prstGeom prst="don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1" name="Donut 10"/>
          <p:cNvSpPr/>
          <p:nvPr/>
        </p:nvSpPr>
        <p:spPr>
          <a:xfrm>
            <a:off x="6172200" y="1879596"/>
            <a:ext cx="822325" cy="822325"/>
          </a:xfrm>
          <a:prstGeom prst="don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42" name="Rectangle 41"/>
          <p:cNvSpPr/>
          <p:nvPr/>
        </p:nvSpPr>
        <p:spPr>
          <a:xfrm>
            <a:off x="1660525" y="3184521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60525" y="3632196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60525" y="4089396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62400" y="3174996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962400" y="3632196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19800" y="3174996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19800" y="3622671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60525" y="4556121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62400" y="4546596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62400" y="5003796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9800" y="4546596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19800" y="4994271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59413" name="TextBox 2"/>
          <p:cNvSpPr txBox="1">
            <a:spLocks noChangeArrowheads="1"/>
          </p:cNvSpPr>
          <p:nvPr/>
        </p:nvSpPr>
        <p:spPr bwMode="auto">
          <a:xfrm>
            <a:off x="2061780" y="5802489"/>
            <a:ext cx="54736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/>
              <a:t>After full completion of Feature </a:t>
            </a:r>
            <a:r>
              <a:rPr lang="en-US" sz="2800" dirty="0" smtClean="0"/>
              <a:t>1,</a:t>
            </a:r>
          </a:p>
          <a:p>
            <a:pPr algn="ctr" eaLnBrk="1" hangingPunct="1"/>
            <a:r>
              <a:rPr lang="en-US" sz="2800" dirty="0" smtClean="0"/>
              <a:t>continue </a:t>
            </a:r>
            <a:r>
              <a:rPr lang="en-US" sz="2800" dirty="0"/>
              <a:t>on to Feature 2!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1828800" y="1501423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1</a:t>
            </a: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6096000" y="1501423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Team 3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4038600" y="1501423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Team 2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65912" y="4934275"/>
            <a:ext cx="94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4</a:t>
            </a:r>
          </a:p>
        </p:txBody>
      </p:sp>
      <p:sp>
        <p:nvSpPr>
          <p:cNvPr id="28" name="Donut 27"/>
          <p:cNvSpPr/>
          <p:nvPr/>
        </p:nvSpPr>
        <p:spPr>
          <a:xfrm>
            <a:off x="304800" y="5340671"/>
            <a:ext cx="500313" cy="451654"/>
          </a:xfrm>
          <a:prstGeom prst="don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cxnSp>
        <p:nvCxnSpPr>
          <p:cNvPr id="29" name="Curved Connector 28"/>
          <p:cNvCxnSpPr>
            <a:stCxn id="28" idx="6"/>
          </p:cNvCxnSpPr>
          <p:nvPr/>
        </p:nvCxnSpPr>
        <p:spPr>
          <a:xfrm flipV="1">
            <a:off x="805113" y="4556121"/>
            <a:ext cx="855412" cy="1010377"/>
          </a:xfrm>
          <a:prstGeom prst="curvedConnector2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68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[AFTER] Team Workload Balanced </a:t>
            </a:r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Approach – LIMIT WIP</a:t>
            </a:r>
            <a:endParaRPr lang="en-US" dirty="0">
              <a:solidFill>
                <a:srgbClr val="11488B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Donut 8"/>
          <p:cNvSpPr/>
          <p:nvPr/>
        </p:nvSpPr>
        <p:spPr>
          <a:xfrm>
            <a:off x="1905000" y="1950151"/>
            <a:ext cx="822325" cy="822325"/>
          </a:xfrm>
          <a:prstGeom prst="don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0" name="Donut 9"/>
          <p:cNvSpPr/>
          <p:nvPr/>
        </p:nvSpPr>
        <p:spPr>
          <a:xfrm>
            <a:off x="4114800" y="1950151"/>
            <a:ext cx="822325" cy="822325"/>
          </a:xfrm>
          <a:prstGeom prst="don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1" name="Donut 10"/>
          <p:cNvSpPr/>
          <p:nvPr/>
        </p:nvSpPr>
        <p:spPr>
          <a:xfrm>
            <a:off x="6172200" y="1950151"/>
            <a:ext cx="822325" cy="822325"/>
          </a:xfrm>
          <a:prstGeom prst="don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42" name="Rectangle 41"/>
          <p:cNvSpPr/>
          <p:nvPr/>
        </p:nvSpPr>
        <p:spPr>
          <a:xfrm>
            <a:off x="1660525" y="2944634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60525" y="3392309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60525" y="3849509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62400" y="2935109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962400" y="3392309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19800" y="2935109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19800" y="3382784"/>
            <a:ext cx="1082675" cy="3714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60525" y="4316234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62400" y="4306709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62400" y="4763909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9800" y="4306709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19800" y="4754384"/>
            <a:ext cx="1082675" cy="3714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76400" y="5221109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6400" y="5678309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62400" y="5221109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62400" y="5678309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19800" y="5678309"/>
            <a:ext cx="1082675" cy="3714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Feature 3</a:t>
            </a:r>
          </a:p>
        </p:txBody>
      </p:sp>
      <p:sp>
        <p:nvSpPr>
          <p:cNvPr id="61466" name="TextBox 2"/>
          <p:cNvSpPr txBox="1">
            <a:spLocks noChangeArrowheads="1"/>
          </p:cNvSpPr>
          <p:nvPr/>
        </p:nvSpPr>
        <p:spPr bwMode="auto">
          <a:xfrm>
            <a:off x="1256033" y="6217532"/>
            <a:ext cx="6600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Complete all features as a single aligned-team.</a:t>
            </a: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1828800" y="16002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1</a:t>
            </a:r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6096000" y="16002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Team 3</a:t>
            </a: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4038600" y="16002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Team 2</a:t>
            </a: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8047599" y="5271913"/>
            <a:ext cx="94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4</a:t>
            </a:r>
          </a:p>
        </p:txBody>
      </p:sp>
      <p:sp>
        <p:nvSpPr>
          <p:cNvPr id="33" name="Donut 32"/>
          <p:cNvSpPr/>
          <p:nvPr/>
        </p:nvSpPr>
        <p:spPr>
          <a:xfrm>
            <a:off x="8186487" y="5678309"/>
            <a:ext cx="500313" cy="451654"/>
          </a:xfrm>
          <a:prstGeom prst="don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cxnSp>
        <p:nvCxnSpPr>
          <p:cNvPr id="34" name="Curved Connector 33"/>
          <p:cNvCxnSpPr>
            <a:stCxn id="33" idx="2"/>
          </p:cNvCxnSpPr>
          <p:nvPr/>
        </p:nvCxnSpPr>
        <p:spPr>
          <a:xfrm rot="10800000">
            <a:off x="4937125" y="5221112"/>
            <a:ext cx="3249362" cy="683025"/>
          </a:xfrm>
          <a:prstGeom prst="curvedConnector3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17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scrum 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0"/>
            <a:ext cx="9144000" cy="684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1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Product Ownership Check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Vision</a:t>
            </a:r>
            <a:r>
              <a:rPr lang="en-US" dirty="0" smtClean="0"/>
              <a:t> – Understand what the purpose is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Business Goals </a:t>
            </a:r>
            <a:r>
              <a:rPr lang="en-US" dirty="0" smtClean="0"/>
              <a:t>– Understand the “Mission Critical” priorities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Visualize Priorities + Limit Team WIP </a:t>
            </a:r>
            <a:r>
              <a:rPr lang="en-US" dirty="0" smtClean="0"/>
              <a:t>– At enterprise level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Definition of Done – </a:t>
            </a:r>
            <a:r>
              <a:rPr lang="en-US" dirty="0" smtClean="0"/>
              <a:t>Alignment for teams!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ecklis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25" y="4882444"/>
            <a:ext cx="2634075" cy="19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3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304800" y="161750"/>
            <a:ext cx="86296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Coordination of </a:t>
            </a:r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Effort</a:t>
            </a:r>
            <a:b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“Product Management Alignment Team”</a:t>
            </a:r>
            <a:endParaRPr lang="en-US" dirty="0">
              <a:solidFill>
                <a:srgbClr val="11488B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Donut 8"/>
          <p:cNvSpPr/>
          <p:nvPr/>
        </p:nvSpPr>
        <p:spPr>
          <a:xfrm>
            <a:off x="1981200" y="3352800"/>
            <a:ext cx="822325" cy="822325"/>
          </a:xfrm>
          <a:prstGeom prst="don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0" name="Donut 9"/>
          <p:cNvSpPr/>
          <p:nvPr/>
        </p:nvSpPr>
        <p:spPr>
          <a:xfrm>
            <a:off x="4191000" y="3352800"/>
            <a:ext cx="822325" cy="822325"/>
          </a:xfrm>
          <a:prstGeom prst="don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1" name="Donut 10"/>
          <p:cNvSpPr/>
          <p:nvPr/>
        </p:nvSpPr>
        <p:spPr>
          <a:xfrm>
            <a:off x="6248400" y="3352800"/>
            <a:ext cx="822325" cy="822325"/>
          </a:xfrm>
          <a:prstGeom prst="don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63494" name="TextBox 11"/>
          <p:cNvSpPr txBox="1">
            <a:spLocks noChangeArrowheads="1"/>
          </p:cNvSpPr>
          <p:nvPr/>
        </p:nvSpPr>
        <p:spPr bwMode="auto">
          <a:xfrm>
            <a:off x="1905000" y="35814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Team 1</a:t>
            </a:r>
          </a:p>
        </p:txBody>
      </p:sp>
      <p:sp>
        <p:nvSpPr>
          <p:cNvPr id="63495" name="TextBox 12"/>
          <p:cNvSpPr txBox="1">
            <a:spLocks noChangeArrowheads="1"/>
          </p:cNvSpPr>
          <p:nvPr/>
        </p:nvSpPr>
        <p:spPr bwMode="auto">
          <a:xfrm>
            <a:off x="6172200" y="35814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Team 3</a:t>
            </a:r>
          </a:p>
        </p:txBody>
      </p:sp>
      <p:sp>
        <p:nvSpPr>
          <p:cNvPr id="63496" name="TextBox 13"/>
          <p:cNvSpPr txBox="1">
            <a:spLocks noChangeArrowheads="1"/>
          </p:cNvSpPr>
          <p:nvPr/>
        </p:nvSpPr>
        <p:spPr bwMode="auto">
          <a:xfrm>
            <a:off x="4114800" y="35814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Team 2</a:t>
            </a:r>
          </a:p>
        </p:txBody>
      </p:sp>
      <p:sp>
        <p:nvSpPr>
          <p:cNvPr id="15" name="Multidocument 14"/>
          <p:cNvSpPr/>
          <p:nvPr/>
        </p:nvSpPr>
        <p:spPr>
          <a:xfrm>
            <a:off x="1981200" y="464820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Multidocument 15"/>
          <p:cNvSpPr/>
          <p:nvPr/>
        </p:nvSpPr>
        <p:spPr>
          <a:xfrm>
            <a:off x="4191000" y="464820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Multidocument 17"/>
          <p:cNvSpPr/>
          <p:nvPr/>
        </p:nvSpPr>
        <p:spPr>
          <a:xfrm>
            <a:off x="6248400" y="464820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Multidocument 18"/>
          <p:cNvSpPr/>
          <p:nvPr/>
        </p:nvSpPr>
        <p:spPr>
          <a:xfrm>
            <a:off x="4343400" y="480060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Multidocument 19"/>
          <p:cNvSpPr/>
          <p:nvPr/>
        </p:nvSpPr>
        <p:spPr>
          <a:xfrm>
            <a:off x="4495800" y="495300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1" name="Multidocument 20"/>
          <p:cNvSpPr/>
          <p:nvPr/>
        </p:nvSpPr>
        <p:spPr>
          <a:xfrm>
            <a:off x="6400800" y="480060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Multidocument 21"/>
          <p:cNvSpPr/>
          <p:nvPr/>
        </p:nvSpPr>
        <p:spPr>
          <a:xfrm>
            <a:off x="6553200" y="495300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Multidocument 22"/>
          <p:cNvSpPr/>
          <p:nvPr/>
        </p:nvSpPr>
        <p:spPr>
          <a:xfrm>
            <a:off x="6705600" y="510540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4" name="Multidocument 23"/>
          <p:cNvSpPr/>
          <p:nvPr/>
        </p:nvSpPr>
        <p:spPr>
          <a:xfrm>
            <a:off x="6858000" y="525780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5" name="Multidocument 24"/>
          <p:cNvSpPr/>
          <p:nvPr/>
        </p:nvSpPr>
        <p:spPr>
          <a:xfrm>
            <a:off x="2133600" y="4800600"/>
            <a:ext cx="822325" cy="822325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/>
          <p:cNvCxnSpPr>
            <a:stCxn id="9" idx="4"/>
            <a:endCxn id="15" idx="0"/>
          </p:cNvCxnSpPr>
          <p:nvPr/>
        </p:nvCxnSpPr>
        <p:spPr>
          <a:xfrm rot="16200000" flipH="1">
            <a:off x="2184400" y="4383088"/>
            <a:ext cx="473075" cy="5715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6" idx="0"/>
          </p:cNvCxnSpPr>
          <p:nvPr/>
        </p:nvCxnSpPr>
        <p:spPr>
          <a:xfrm rot="16200000" flipH="1">
            <a:off x="4394200" y="4383088"/>
            <a:ext cx="473075" cy="5715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4"/>
            <a:endCxn id="18" idx="0"/>
          </p:cNvCxnSpPr>
          <p:nvPr/>
        </p:nvCxnSpPr>
        <p:spPr>
          <a:xfrm rot="16200000" flipH="1">
            <a:off x="6451600" y="4383088"/>
            <a:ext cx="473075" cy="5715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10-Point Star 26"/>
          <p:cNvSpPr/>
          <p:nvPr/>
        </p:nvSpPr>
        <p:spPr>
          <a:xfrm>
            <a:off x="4191000" y="1676400"/>
            <a:ext cx="822960" cy="822960"/>
          </a:xfrm>
          <a:prstGeom prst="star10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635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cxnSp>
        <p:nvCxnSpPr>
          <p:cNvPr id="28" name="Curved Connector 27"/>
          <p:cNvCxnSpPr>
            <a:stCxn id="27" idx="5"/>
            <a:endCxn id="9" idx="0"/>
          </p:cNvCxnSpPr>
          <p:nvPr/>
        </p:nvCxnSpPr>
        <p:spPr>
          <a:xfrm rot="10800000" flipV="1">
            <a:off x="2392363" y="2214563"/>
            <a:ext cx="1798637" cy="1138237"/>
          </a:xfrm>
          <a:prstGeom prst="curvedConnector2">
            <a:avLst/>
          </a:prstGeom>
          <a:ln>
            <a:tailEnd type="triangle" w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endCxn id="11" idx="0"/>
          </p:cNvCxnSpPr>
          <p:nvPr/>
        </p:nvCxnSpPr>
        <p:spPr>
          <a:xfrm>
            <a:off x="5013325" y="2214563"/>
            <a:ext cx="1646238" cy="1138237"/>
          </a:xfrm>
          <a:prstGeom prst="curvedConnector2">
            <a:avLst/>
          </a:prstGeom>
          <a:ln>
            <a:tailEnd type="triangle" w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endCxn id="10" idx="0"/>
          </p:cNvCxnSpPr>
          <p:nvPr/>
        </p:nvCxnSpPr>
        <p:spPr>
          <a:xfrm rot="5400000">
            <a:off x="4175919" y="2926557"/>
            <a:ext cx="854075" cy="1587"/>
          </a:xfrm>
          <a:prstGeom prst="curvedConnector3">
            <a:avLst>
              <a:gd name="adj1" fmla="val 50000"/>
            </a:avLst>
          </a:prstGeom>
          <a:ln>
            <a:tailEnd type="triangle" w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3517" name="TextBox 29"/>
          <p:cNvSpPr txBox="1">
            <a:spLocks noChangeArrowheads="1"/>
          </p:cNvSpPr>
          <p:nvPr/>
        </p:nvSpPr>
        <p:spPr bwMode="auto">
          <a:xfrm>
            <a:off x="5105400" y="1752600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Architects</a:t>
            </a:r>
          </a:p>
        </p:txBody>
      </p:sp>
      <p:sp>
        <p:nvSpPr>
          <p:cNvPr id="63518" name="TextBox 30"/>
          <p:cNvSpPr txBox="1">
            <a:spLocks noChangeArrowheads="1"/>
          </p:cNvSpPr>
          <p:nvPr/>
        </p:nvSpPr>
        <p:spPr bwMode="auto">
          <a:xfrm>
            <a:off x="2743200" y="1752600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Integration</a:t>
            </a:r>
          </a:p>
        </p:txBody>
      </p:sp>
      <p:sp>
        <p:nvSpPr>
          <p:cNvPr id="63519" name="TextBox 33"/>
          <p:cNvSpPr txBox="1">
            <a:spLocks noChangeArrowheads="1"/>
          </p:cNvSpPr>
          <p:nvPr/>
        </p:nvSpPr>
        <p:spPr bwMode="auto">
          <a:xfrm>
            <a:off x="3235179" y="2406134"/>
            <a:ext cx="11082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Others…</a:t>
            </a:r>
            <a:endParaRPr lang="en-US" sz="1800" dirty="0"/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7605920" y="2245607"/>
            <a:ext cx="94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Team 4</a:t>
            </a:r>
          </a:p>
        </p:txBody>
      </p:sp>
      <p:sp>
        <p:nvSpPr>
          <p:cNvPr id="34" name="Donut 33"/>
          <p:cNvSpPr/>
          <p:nvPr/>
        </p:nvSpPr>
        <p:spPr>
          <a:xfrm>
            <a:off x="7744808" y="2652002"/>
            <a:ext cx="822325" cy="822325"/>
          </a:xfrm>
          <a:prstGeom prst="don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cxnSp>
        <p:nvCxnSpPr>
          <p:cNvPr id="35" name="Curved Connector 34"/>
          <p:cNvCxnSpPr>
            <a:stCxn id="27" idx="1"/>
            <a:endCxn id="34" idx="2"/>
          </p:cNvCxnSpPr>
          <p:nvPr/>
        </p:nvCxnSpPr>
        <p:spPr>
          <a:xfrm>
            <a:off x="5013961" y="2215036"/>
            <a:ext cx="2730847" cy="848129"/>
          </a:xfrm>
          <a:prstGeom prst="curvedConnector3">
            <a:avLst>
              <a:gd name="adj1" fmla="val 50000"/>
            </a:avLst>
          </a:prstGeom>
          <a:ln>
            <a:tailEnd type="triangle" w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34" idx="4"/>
          </p:cNvCxnSpPr>
          <p:nvPr/>
        </p:nvCxnSpPr>
        <p:spPr>
          <a:xfrm rot="5400000">
            <a:off x="7026412" y="3823440"/>
            <a:ext cx="1478673" cy="780446"/>
          </a:xfrm>
          <a:prstGeom prst="curvedConnector3">
            <a:avLst>
              <a:gd name="adj1" fmla="val 500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54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81017-t1hdqps4ifm456sstiirad6wh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476500"/>
            <a:ext cx="5842000" cy="4381500"/>
          </a:xfrm>
          <a:prstGeom prst="rect">
            <a:avLst/>
          </a:prstGeom>
        </p:spPr>
      </p:pic>
      <p:pic>
        <p:nvPicPr>
          <p:cNvPr id="5" name="Picture 4" descr="rugby_scrum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0949" cy="41768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651" y="3777777"/>
            <a:ext cx="4961815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Scrum of Scrums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136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73" y="1598655"/>
            <a:ext cx="5210772" cy="3347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07111" y="235387"/>
            <a:ext cx="73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Weekly Update – Team X - Sprint Y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14954" y="891123"/>
            <a:ext cx="32302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Issues/Impediments</a:t>
            </a:r>
          </a:p>
          <a:p>
            <a:pPr algn="ctr"/>
            <a:endParaRPr lang="en-US" dirty="0" smtClean="0"/>
          </a:p>
          <a:p>
            <a:r>
              <a:rPr lang="en-US" sz="1600" dirty="0" smtClean="0"/>
              <a:t>What is preventing from meeting Sprint commitment?</a:t>
            </a:r>
          </a:p>
          <a:p>
            <a:r>
              <a:rPr lang="en-US" sz="1600" dirty="0" smtClean="0"/>
              <a:t>1.</a:t>
            </a:r>
          </a:p>
          <a:p>
            <a:r>
              <a:rPr lang="en-US" sz="1600" dirty="0" smtClean="0"/>
              <a:t>2.</a:t>
            </a:r>
          </a:p>
          <a:p>
            <a:endParaRPr lang="en-US" sz="1600" dirty="0"/>
          </a:p>
          <a:p>
            <a:r>
              <a:rPr lang="en-US" sz="1600" dirty="0" smtClean="0"/>
              <a:t>What is the team doing to resolve and meet Sprint commitment?</a:t>
            </a:r>
          </a:p>
          <a:p>
            <a:r>
              <a:rPr lang="en-US" sz="1600" dirty="0" smtClean="0"/>
              <a:t>1.</a:t>
            </a:r>
          </a:p>
          <a:p>
            <a:r>
              <a:rPr lang="en-US" sz="1600" dirty="0" smtClean="0"/>
              <a:t>2.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What is the team asking from Management to help resolve and meet Sprint commitment?</a:t>
            </a:r>
          </a:p>
          <a:p>
            <a:r>
              <a:rPr lang="en-US" sz="1600" dirty="0" smtClean="0"/>
              <a:t>1.</a:t>
            </a:r>
          </a:p>
          <a:p>
            <a:r>
              <a:rPr lang="en-US" sz="1600" dirty="0" smtClean="0"/>
              <a:t>2.</a:t>
            </a:r>
            <a:endParaRPr lang="en-US" sz="1600" dirty="0"/>
          </a:p>
          <a:p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12735" y="5152985"/>
            <a:ext cx="5210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Discussion Topics:</a:t>
            </a:r>
          </a:p>
          <a:p>
            <a:r>
              <a:rPr lang="en-US" dirty="0" smtClean="0"/>
              <a:t>1.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568006" y="30192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524" y="997763"/>
            <a:ext cx="443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Points Committed:  XX  Points Delivered: 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cklis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25" y="5390444"/>
            <a:ext cx="2634075" cy="1467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2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Scaling Product Ownership Check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5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Vision</a:t>
            </a:r>
            <a:r>
              <a:rPr lang="en-US" dirty="0" smtClean="0"/>
              <a:t> – Understand what the purpose is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Business Goals </a:t>
            </a:r>
            <a:r>
              <a:rPr lang="en-US" dirty="0" smtClean="0"/>
              <a:t>– Understand the “Mission Critical” priorities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Visualize Priorities + Limit Team WIP </a:t>
            </a:r>
            <a:r>
              <a:rPr lang="en-US" dirty="0" smtClean="0"/>
              <a:t>– At enterprise level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Definition of Done – </a:t>
            </a:r>
            <a:r>
              <a:rPr lang="en-US" dirty="0" smtClean="0"/>
              <a:t>Alignment for teams!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Scrum of Scrums </a:t>
            </a:r>
            <a:r>
              <a:rPr lang="en-US" dirty="0" smtClean="0"/>
              <a:t>– Remove Constraints!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And… boom goes the dynamite.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6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064"/>
            <a:ext cx="8229600" cy="1143000"/>
          </a:xfrm>
        </p:spPr>
        <p:txBody>
          <a:bodyPr/>
          <a:lstStyle/>
          <a:p>
            <a:r>
              <a:rPr lang="en-US" dirty="0" smtClean="0"/>
              <a:t>Final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18"/>
            <a:ext cx="4191000" cy="511623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2 week sprints</a:t>
            </a:r>
          </a:p>
          <a:p>
            <a:r>
              <a:rPr lang="en-US" dirty="0" smtClean="0"/>
              <a:t>Full Product Owner engagement </a:t>
            </a:r>
          </a:p>
          <a:p>
            <a:r>
              <a:rPr lang="en-US" dirty="0"/>
              <a:t>7</a:t>
            </a:r>
            <a:r>
              <a:rPr lang="en-US" dirty="0" smtClean="0"/>
              <a:t>8% of features complete in first 4 months</a:t>
            </a:r>
          </a:p>
          <a:p>
            <a:r>
              <a:rPr lang="en-US" dirty="0" smtClean="0"/>
              <a:t>130% decrease in defects</a:t>
            </a:r>
          </a:p>
          <a:p>
            <a:r>
              <a:rPr lang="en-US" dirty="0" smtClean="0"/>
              <a:t>90% of Mission Critical Features complete ahead of schedule (9 months)</a:t>
            </a:r>
          </a:p>
          <a:p>
            <a:r>
              <a:rPr lang="en-US" dirty="0" smtClean="0"/>
              <a:t>$12.7M program extended to $22.2M</a:t>
            </a:r>
          </a:p>
          <a:p>
            <a:r>
              <a:rPr lang="en-US" dirty="0" smtClean="0"/>
              <a:t>HAPPY CUSTOMER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_46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58900"/>
            <a:ext cx="44958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7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0585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u="sng" dirty="0" smtClean="0">
                <a:latin typeface="Calibri" charset="0"/>
                <a:ea typeface="ＭＳ Ｐゴシック" charset="0"/>
                <a:cs typeface="ＭＳ Ｐゴシック" charset="0"/>
              </a:rPr>
              <a:t>Big visible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charts</a:t>
            </a:r>
          </a:p>
          <a:p>
            <a:pPr eaLnBrk="1" hangingPunct="1"/>
            <a:r>
              <a:rPr lang="en-US" b="1" u="sng" dirty="0" smtClean="0">
                <a:latin typeface="Calibri" charset="0"/>
                <a:ea typeface="ＭＳ Ｐゴシック" charset="0"/>
                <a:cs typeface="ＭＳ Ｐゴシック" charset="0"/>
              </a:rPr>
              <a:t>Team alignment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daily/weekly</a:t>
            </a: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Make </a:t>
            </a:r>
            <a:r>
              <a:rPr lang="en-US" b="1" u="sng" dirty="0" smtClean="0">
                <a:latin typeface="Calibri" charset="0"/>
                <a:ea typeface="ＭＳ Ｐゴシック" charset="0"/>
                <a:cs typeface="ＭＳ Ｐゴシック" charset="0"/>
              </a:rPr>
              <a:t>policies explicit</a:t>
            </a:r>
          </a:p>
          <a:p>
            <a:pPr eaLnBrk="1" hangingPunct="1"/>
            <a:r>
              <a:rPr lang="en-US" b="1" u="sng" dirty="0" smtClean="0">
                <a:latin typeface="Calibri" charset="0"/>
                <a:ea typeface="ＭＳ Ｐゴシック" charset="0"/>
                <a:cs typeface="ＭＳ Ｐゴシック" charset="0"/>
              </a:rPr>
              <a:t>Cultural change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must happen</a:t>
            </a: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Product Owners need to align and </a:t>
            </a:r>
            <a:r>
              <a:rPr lang="en-US" b="1" u="sng" dirty="0" smtClean="0">
                <a:latin typeface="Calibri" charset="0"/>
                <a:ea typeface="ＭＳ Ｐゴシック" charset="0"/>
                <a:cs typeface="ＭＳ Ｐゴシック" charset="0"/>
              </a:rPr>
              <a:t>know all constraints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on teams + EMPOWERMENT! RAR!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 u="sng" dirty="0">
                <a:latin typeface="Calibri" charset="0"/>
                <a:ea typeface="ＭＳ Ｐゴシック" charset="0"/>
                <a:cs typeface="ＭＳ Ｐゴシック" charset="0"/>
              </a:rPr>
              <a:t>One strategy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doesn’t always work for all</a:t>
            </a: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Full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alignment of teams </a:t>
            </a:r>
            <a:r>
              <a:rPr lang="en-US" b="1" u="sng" dirty="0">
                <a:latin typeface="Calibri" charset="0"/>
                <a:ea typeface="ＭＳ Ｐゴシック" charset="0"/>
                <a:cs typeface="ＭＳ Ｐゴシック" charset="0"/>
              </a:rPr>
              <a:t>isn’t always possible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!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5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Many Roles of the Product Owner</a:t>
            </a:r>
            <a:endParaRPr lang="en-US" dirty="0">
              <a:solidFill>
                <a:srgbClr val="11488B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28600" y="1687687"/>
            <a:ext cx="4267200" cy="48006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Leads the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team what they need to build</a:t>
            </a:r>
          </a:p>
          <a:p>
            <a:pPr eaLnBrk="1" hangingPunct="1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Creates the prioritized product backlog (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PBI)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Represents the customer</a:t>
            </a:r>
          </a:p>
          <a:p>
            <a:pPr eaLnBrk="1" hangingPunct="1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Requirements Elaboration</a:t>
            </a:r>
          </a:p>
          <a:p>
            <a:pPr eaLnBrk="1" hangingPunct="1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Communicates vision</a:t>
            </a:r>
          </a:p>
          <a:p>
            <a:pPr eaLnBrk="1" hangingPunct="1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Participates in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meetings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Inspects the product at end</a:t>
            </a:r>
          </a:p>
          <a:p>
            <a:pPr eaLnBrk="1" hangingPunct="1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Course corrects or change direction</a:t>
            </a:r>
          </a:p>
          <a:p>
            <a:pPr eaLnBrk="1" hangingPunct="1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Communicate progress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1560688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ＭＳ Ｐゴシック" charset="-128"/>
                <a:cs typeface="+mn-cs"/>
              </a:rPr>
              <a:t>PRODUCT </a:t>
            </a:r>
            <a:r>
              <a:rPr lang="en-US" sz="2000" dirty="0" smtClean="0">
                <a:latin typeface="+mn-lt"/>
                <a:ea typeface="ＭＳ Ｐゴシック" charset="-128"/>
                <a:cs typeface="+mn-cs"/>
              </a:rPr>
              <a:t>MANAGER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  <a:p>
            <a:pPr lvl="1" defTabSz="457200">
              <a:spcBef>
                <a:spcPct val="20000"/>
              </a:spcBef>
              <a:defRPr/>
            </a:pPr>
            <a:endParaRPr lang="en-US" sz="200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ＭＳ Ｐゴシック" charset="-128"/>
                <a:cs typeface="+mn-cs"/>
              </a:rPr>
              <a:t>PRODUCT MANAGER</a:t>
            </a:r>
          </a:p>
          <a:p>
            <a:pPr marL="742950" lvl="1" indent="-285750" defTabSz="457200">
              <a:spcBef>
                <a:spcPct val="20000"/>
              </a:spcBef>
              <a:defRPr/>
            </a:pPr>
            <a:endParaRPr lang="en-US" sz="2000" dirty="0">
              <a:latin typeface="+mn-lt"/>
              <a:ea typeface="ＭＳ Ｐゴシック" charset="-128"/>
              <a:cs typeface="+mn-cs"/>
            </a:endParaRP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ＭＳ Ｐゴシック" charset="-128"/>
                <a:cs typeface="+mn-cs"/>
              </a:rPr>
              <a:t>CLIENT REPRESENTATIVE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ＭＳ Ｐゴシック" charset="-128"/>
                <a:cs typeface="+mn-cs"/>
              </a:rPr>
              <a:t>BUSINESS ANALYST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ＭＳ Ｐゴシック" charset="-128"/>
                <a:cs typeface="+mn-cs"/>
              </a:rPr>
              <a:t>PRODUCT MANAGER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ＭＳ Ｐゴシック" charset="-128"/>
                <a:cs typeface="+mn-cs"/>
              </a:rPr>
              <a:t>TEAM MEMBER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ＭＳ Ｐゴシック" charset="-128"/>
                <a:cs typeface="+mn-cs"/>
              </a:rPr>
              <a:t>QUALITY ASSURANCE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ＭＳ Ｐゴシック" charset="-128"/>
                <a:cs typeface="+mn-cs"/>
              </a:rPr>
              <a:t>MANAGEMENT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ＭＳ Ｐゴシック" charset="-128"/>
                <a:cs typeface="+mn-cs"/>
              </a:rPr>
              <a:t>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355360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2895600" y="76200"/>
            <a:ext cx="5867400" cy="67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latin typeface="Calibri" charset="0"/>
              </a:rPr>
              <a:t>Peter </a:t>
            </a:r>
            <a:r>
              <a:rPr lang="en-US" sz="4000" dirty="0" smtClean="0">
                <a:latin typeface="Calibri" charset="0"/>
              </a:rPr>
              <a:t>Saddington - </a:t>
            </a:r>
            <a:r>
              <a:rPr lang="en-US" sz="3200" i="1" dirty="0" smtClean="0">
                <a:latin typeface="Calibri" charset="0"/>
              </a:rPr>
              <a:t>CSP, CSM,  M.A. Counseling, M.A. Education</a:t>
            </a:r>
            <a:endParaRPr lang="en-US" sz="3200" i="1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Independent Enterprise Agile </a:t>
            </a:r>
            <a:r>
              <a:rPr lang="en-US" dirty="0" smtClean="0">
                <a:latin typeface="Calibri" charset="0"/>
              </a:rPr>
              <a:t>Coach</a:t>
            </a: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Over 14 years in IT – Programmer, </a:t>
            </a:r>
            <a:r>
              <a:rPr lang="en-US" dirty="0" err="1" smtClean="0">
                <a:latin typeface="Calibri" charset="0"/>
              </a:rPr>
              <a:t>Dev</a:t>
            </a:r>
            <a:r>
              <a:rPr lang="en-US" dirty="0" smtClean="0">
                <a:latin typeface="Calibri" charset="0"/>
              </a:rPr>
              <a:t> Manager, Project/Program Manager, VP Development, Enterprise Agile Coach</a:t>
            </a:r>
          </a:p>
          <a:p>
            <a:pPr marL="342900" indent="-342900" eaLnBrk="1" hangingPunct="1">
              <a:buFont typeface="Arial"/>
              <a:buChar char="•"/>
            </a:pPr>
            <a:endParaRPr lang="en-US" dirty="0">
              <a:latin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Government, </a:t>
            </a:r>
            <a:r>
              <a:rPr lang="en-US" dirty="0" err="1" smtClean="0">
                <a:latin typeface="Calibri" charset="0"/>
              </a:rPr>
              <a:t>DoD</a:t>
            </a:r>
            <a:r>
              <a:rPr lang="en-US" dirty="0" smtClean="0">
                <a:latin typeface="Calibri" charset="0"/>
              </a:rPr>
              <a:t>, healthcare, web &amp; media, telecom, financial</a:t>
            </a:r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solidFill>
                <a:srgbClr val="3366FF"/>
              </a:solidFill>
              <a:latin typeface="Calibri" charset="0"/>
            </a:endParaRPr>
          </a:p>
          <a:p>
            <a:pPr eaLnBrk="1" hangingPunct="1"/>
            <a:r>
              <a:rPr lang="en-US" i="1" dirty="0" smtClean="0">
                <a:latin typeface="Calibri" charset="0"/>
              </a:rPr>
              <a:t>me</a:t>
            </a:r>
            <a:r>
              <a:rPr lang="en-US" i="1" dirty="0">
                <a:latin typeface="Calibri" charset="0"/>
              </a:rPr>
              <a:t>@peter.ps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404.669.6662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u="sng" dirty="0" err="1" smtClean="0">
                <a:solidFill>
                  <a:srgbClr val="FF0000"/>
                </a:solidFill>
                <a:latin typeface="Calibri" charset="0"/>
              </a:rPr>
              <a:t>peter.ps</a:t>
            </a:r>
            <a:endParaRPr lang="en-US" u="sng" dirty="0" smtClean="0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en-US" u="sng" dirty="0" err="1" smtClean="0">
                <a:latin typeface="Calibri" charset="0"/>
              </a:rPr>
              <a:t>agilescout.com</a:t>
            </a:r>
            <a:endParaRPr lang="en-US" u="sng" dirty="0">
              <a:latin typeface="Calibri" charset="0"/>
            </a:endParaRPr>
          </a:p>
          <a:p>
            <a:pPr eaLnBrk="1" hangingPunct="1"/>
            <a:r>
              <a:rPr lang="en-US" u="sng" dirty="0" err="1" smtClean="0">
                <a:latin typeface="Calibri" charset="0"/>
              </a:rPr>
              <a:t>scrumpocketguide.com</a:t>
            </a:r>
            <a:endParaRPr lang="en-US" u="sng" dirty="0">
              <a:latin typeface="Calibri" charset="0"/>
            </a:endParaRPr>
          </a:p>
          <a:p>
            <a:pPr eaLnBrk="1" hangingPunct="1"/>
            <a:r>
              <a:rPr lang="en-US" u="sng" dirty="0" err="1" smtClean="0">
                <a:solidFill>
                  <a:srgbClr val="000000"/>
                </a:solidFill>
                <a:latin typeface="Calibri" charset="0"/>
              </a:rPr>
              <a:t>twitter.com</a:t>
            </a:r>
            <a:r>
              <a:rPr lang="en-US" u="sng" dirty="0" smtClean="0">
                <a:solidFill>
                  <a:srgbClr val="000000"/>
                </a:solidFill>
                <a:latin typeface="Calibri" charset="0"/>
              </a:rPr>
              <a:t>/</a:t>
            </a:r>
            <a:r>
              <a:rPr lang="en-US" u="sng" dirty="0" err="1" smtClean="0">
                <a:solidFill>
                  <a:srgbClr val="000000"/>
                </a:solidFill>
                <a:latin typeface="Calibri" charset="0"/>
              </a:rPr>
              <a:t>agilescout</a:t>
            </a:r>
            <a:endParaRPr lang="en-US" u="sng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7411" name="Picture 6" descr="IMG_2161small 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4574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 descr="AgileScout-Kneel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" descr="thinqube logo for S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5408246"/>
            <a:ext cx="24320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64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99645" y="1947333"/>
            <a:ext cx="3581400" cy="3429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0585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Typical Product </a:t>
            </a:r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Ownership</a:t>
            </a:r>
          </a:p>
        </p:txBody>
      </p:sp>
      <p:sp>
        <p:nvSpPr>
          <p:cNvPr id="5" name="Oval 4"/>
          <p:cNvSpPr/>
          <p:nvPr/>
        </p:nvSpPr>
        <p:spPr>
          <a:xfrm>
            <a:off x="3429000" y="2514600"/>
            <a:ext cx="2295525" cy="22653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722335" y="3429000"/>
            <a:ext cx="1642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Delivery Team</a:t>
            </a:r>
            <a:endParaRPr lang="en-US" sz="1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30778" y="3332163"/>
            <a:ext cx="1563335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940301" y="2314224"/>
            <a:ext cx="1440744" cy="1233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15" name="TextBox 19"/>
          <p:cNvSpPr txBox="1">
            <a:spLocks noChangeArrowheads="1"/>
          </p:cNvSpPr>
          <p:nvPr/>
        </p:nvSpPr>
        <p:spPr bwMode="auto">
          <a:xfrm>
            <a:off x="146766" y="2413337"/>
            <a:ext cx="259643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/>
              <a:t>PRODUCT OWNER</a:t>
            </a:r>
          </a:p>
          <a:p>
            <a:pPr eaLnBrk="1" hangingPunct="1"/>
            <a:r>
              <a:rPr lang="en-US" sz="1800" dirty="0" smtClean="0"/>
              <a:t>CSM </a:t>
            </a:r>
            <a:r>
              <a:rPr lang="en-US" sz="1800" dirty="0"/>
              <a:t>/ Project </a:t>
            </a:r>
            <a:r>
              <a:rPr lang="en-US" sz="1800" dirty="0" smtClean="0"/>
              <a:t>Manager</a:t>
            </a:r>
          </a:p>
          <a:p>
            <a:pPr eaLnBrk="1" hangingPunct="1"/>
            <a:r>
              <a:rPr lang="en-US" sz="1800" dirty="0" smtClean="0"/>
              <a:t>Developers</a:t>
            </a:r>
          </a:p>
          <a:p>
            <a:pPr eaLnBrk="1" hangingPunct="1"/>
            <a:r>
              <a:rPr lang="en-US" sz="1800" dirty="0" smtClean="0"/>
              <a:t>Analysts</a:t>
            </a:r>
          </a:p>
          <a:p>
            <a:pPr eaLnBrk="1" hangingPunct="1"/>
            <a:r>
              <a:rPr lang="en-US" sz="1800" dirty="0" smtClean="0"/>
              <a:t>QA</a:t>
            </a:r>
          </a:p>
          <a:p>
            <a:pPr eaLnBrk="1" hangingPunct="1"/>
            <a:r>
              <a:rPr lang="en-US" sz="1800" dirty="0" smtClean="0"/>
              <a:t>UI/UX</a:t>
            </a:r>
          </a:p>
          <a:p>
            <a:pPr eaLnBrk="1" hangingPunct="1"/>
            <a:r>
              <a:rPr lang="en-US" sz="1800" dirty="0" smtClean="0"/>
              <a:t>Delivery Personnel </a:t>
            </a:r>
            <a:endParaRPr lang="en-US" sz="1800" dirty="0"/>
          </a:p>
        </p:txBody>
      </p:sp>
      <p:pic>
        <p:nvPicPr>
          <p:cNvPr id="10" name="Picture 9" descr="soup-96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56" y="1470379"/>
            <a:ext cx="2238171" cy="18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965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11488B"/>
                </a:solidFill>
                <a:latin typeface="Calibri" charset="0"/>
                <a:ea typeface="ＭＳ Ｐゴシック" charset="0"/>
                <a:cs typeface="ＭＳ Ｐゴシック" charset="0"/>
              </a:rPr>
              <a:t>A Simple Product</a:t>
            </a:r>
          </a:p>
        </p:txBody>
      </p:sp>
      <p:sp>
        <p:nvSpPr>
          <p:cNvPr id="6" name="Oval 5"/>
          <p:cNvSpPr/>
          <p:nvPr/>
        </p:nvSpPr>
        <p:spPr>
          <a:xfrm>
            <a:off x="3094037" y="2025407"/>
            <a:ext cx="822325" cy="8223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ame 6"/>
          <p:cNvSpPr/>
          <p:nvPr/>
        </p:nvSpPr>
        <p:spPr>
          <a:xfrm>
            <a:off x="3094037" y="4235207"/>
            <a:ext cx="822325" cy="822325"/>
          </a:xfrm>
          <a:prstGeom prst="fram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5605" name="TextBox 15"/>
          <p:cNvSpPr txBox="1">
            <a:spLocks noChangeArrowheads="1"/>
          </p:cNvSpPr>
          <p:nvPr/>
        </p:nvSpPr>
        <p:spPr bwMode="auto">
          <a:xfrm>
            <a:off x="2636837" y="1568207"/>
            <a:ext cx="172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Product Owner</a:t>
            </a:r>
          </a:p>
        </p:txBody>
      </p:sp>
      <p:sp>
        <p:nvSpPr>
          <p:cNvPr id="25606" name="TextBox 16"/>
          <p:cNvSpPr txBox="1">
            <a:spLocks noChangeArrowheads="1"/>
          </p:cNvSpPr>
          <p:nvPr/>
        </p:nvSpPr>
        <p:spPr bwMode="auto">
          <a:xfrm>
            <a:off x="2484437" y="5073407"/>
            <a:ext cx="200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Single Application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3246437" y="3092207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5608637" y="4235207"/>
            <a:ext cx="822325" cy="822325"/>
          </a:xfrm>
          <a:prstGeom prst="don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25609" name="TextBox 30"/>
          <p:cNvSpPr txBox="1">
            <a:spLocks noChangeArrowheads="1"/>
          </p:cNvSpPr>
          <p:nvPr/>
        </p:nvSpPr>
        <p:spPr bwMode="auto">
          <a:xfrm>
            <a:off x="5532437" y="4463807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Team 1</a:t>
            </a:r>
          </a:p>
        </p:txBody>
      </p:sp>
      <p:sp>
        <p:nvSpPr>
          <p:cNvPr id="25610" name="TextBox 16"/>
          <p:cNvSpPr txBox="1">
            <a:spLocks noChangeArrowheads="1"/>
          </p:cNvSpPr>
          <p:nvPr/>
        </p:nvSpPr>
        <p:spPr bwMode="auto">
          <a:xfrm>
            <a:off x="5303837" y="5073407"/>
            <a:ext cx="1450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Single Team</a:t>
            </a:r>
          </a:p>
        </p:txBody>
      </p:sp>
      <p:sp>
        <p:nvSpPr>
          <p:cNvPr id="12" name="Down Arrow 11"/>
          <p:cNvSpPr/>
          <p:nvPr/>
        </p:nvSpPr>
        <p:spPr>
          <a:xfrm rot="5400000">
            <a:off x="4560093" y="4140751"/>
            <a:ext cx="484188" cy="9779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96657" y="2025407"/>
            <a:ext cx="3223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Works with the team via: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Product Backlog Prioritization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Sprint Review and Demos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Backlog Grooming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1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_Air_Force_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9" y="135692"/>
            <a:ext cx="3276938" cy="2749140"/>
          </a:xfrm>
          <a:prstGeom prst="rect">
            <a:avLst/>
          </a:prstGeom>
        </p:spPr>
      </p:pic>
      <p:pic>
        <p:nvPicPr>
          <p:cNvPr id="6" name="Picture 5" descr="6a00d83452791169e20133ee47a794970b-800wi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89" y="2884832"/>
            <a:ext cx="4317171" cy="3592167"/>
          </a:xfrm>
          <a:prstGeom prst="rect">
            <a:avLst/>
          </a:prstGeom>
        </p:spPr>
      </p:pic>
      <p:pic>
        <p:nvPicPr>
          <p:cNvPr id="7" name="Picture 6" descr="istock_paperwork_pile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8" y="3118556"/>
            <a:ext cx="3883715" cy="3358443"/>
          </a:xfrm>
          <a:prstGeom prst="rect">
            <a:avLst/>
          </a:prstGeom>
        </p:spPr>
      </p:pic>
      <p:pic>
        <p:nvPicPr>
          <p:cNvPr id="8" name="Picture 7" descr="are_you_ready_0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88" y="135692"/>
            <a:ext cx="4133145" cy="31150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10" y="2225177"/>
            <a:ext cx="1768299" cy="178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ultiply 13"/>
          <p:cNvSpPr/>
          <p:nvPr/>
        </p:nvSpPr>
        <p:spPr>
          <a:xfrm>
            <a:off x="4383084" y="4011934"/>
            <a:ext cx="252590" cy="301978"/>
          </a:xfrm>
          <a:prstGeom prst="mathMultiply">
            <a:avLst>
              <a:gd name="adj1" fmla="val 35355"/>
            </a:avLst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5043486" y="2681112"/>
            <a:ext cx="252590" cy="301978"/>
          </a:xfrm>
          <a:prstGeom prst="mathMultiply">
            <a:avLst>
              <a:gd name="adj1" fmla="val 35355"/>
            </a:avLst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3674706" y="2662913"/>
            <a:ext cx="252590" cy="301978"/>
          </a:xfrm>
          <a:prstGeom prst="mathMultiply">
            <a:avLst>
              <a:gd name="adj1" fmla="val 35355"/>
            </a:avLst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6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 2011-09-06 at 1.00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22" y="777714"/>
            <a:ext cx="4141809" cy="5036064"/>
          </a:xfrm>
          <a:prstGeom prst="rect">
            <a:avLst/>
          </a:prstGeom>
        </p:spPr>
      </p:pic>
      <p:pic>
        <p:nvPicPr>
          <p:cNvPr id="5" name="Picture 4" descr="IMG_44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4" y="1258006"/>
            <a:ext cx="3835400" cy="4737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16838" y="2967335"/>
            <a:ext cx="17103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55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5161</TotalTime>
  <Words>2141</Words>
  <Application>Microsoft Macintosh PowerPoint</Application>
  <PresentationFormat>On-screen Show (4:3)</PresentationFormat>
  <Paragraphs>515</Paragraphs>
  <Slides>50</Slides>
  <Notes>31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Scaling Product Ownership A Story</vt:lpstr>
      <vt:lpstr>PowerPoint Presentation</vt:lpstr>
      <vt:lpstr>A True Project Story – I &lt;3 Govt (Contracts)</vt:lpstr>
      <vt:lpstr>Product Owner Responsibilities</vt:lpstr>
      <vt:lpstr>Many Roles of the Product Owner</vt:lpstr>
      <vt:lpstr>Typical Product Ownership</vt:lpstr>
      <vt:lpstr>A Simple Product</vt:lpstr>
      <vt:lpstr>PowerPoint Presentation</vt:lpstr>
      <vt:lpstr>PowerPoint Presentation</vt:lpstr>
      <vt:lpstr>PowerPoint Presentation</vt:lpstr>
      <vt:lpstr>Scaling Product Ownership Check List</vt:lpstr>
      <vt:lpstr>Process FAIL or WIN?</vt:lpstr>
      <vt:lpstr>PowerPoint Presentation</vt:lpstr>
      <vt:lpstr>“If you could have one thing…”</vt:lpstr>
      <vt:lpstr>Scaling Product Ownership Check List</vt:lpstr>
      <vt:lpstr>PowerPoint Presentation</vt:lpstr>
      <vt:lpstr>[BEFORE] Complex Product ONE FULL TEAM</vt:lpstr>
      <vt:lpstr>PowerPoint Presentation</vt:lpstr>
      <vt:lpstr>[BEFORE] Trial and Error Managing the Enterprise Backlog</vt:lpstr>
      <vt:lpstr>FULL UTILIZATION</vt:lpstr>
      <vt:lpstr>[BEFORE] Team Workload Across Teams</vt:lpstr>
      <vt:lpstr>[BEFORE] Team Workload – Adding Work</vt:lpstr>
      <vt:lpstr>[BEFORE] Team Workload - Gaps</vt:lpstr>
      <vt:lpstr>[BEFORE] Team Workload – Full Capacity</vt:lpstr>
      <vt:lpstr>PowerPoint Presentation</vt:lpstr>
      <vt:lpstr>[BEFORE] Team Workload Estimate</vt:lpstr>
      <vt:lpstr>[BEFORE] Team Workload Estimate</vt:lpstr>
      <vt:lpstr>[BEFORE] Team Workload Estimate</vt:lpstr>
      <vt:lpstr>SIMPLE!</vt:lpstr>
      <vt:lpstr>Team Workload Reality</vt:lpstr>
      <vt:lpstr>Team Workload Reality</vt:lpstr>
      <vt:lpstr>Team Workload Reality</vt:lpstr>
      <vt:lpstr>PowerPoint Presentation</vt:lpstr>
      <vt:lpstr>Process FAIL or WIN?</vt:lpstr>
      <vt:lpstr>[AFTER]  - Multiple Teams for SINGLE Product – INDIVIDUAL TEAMS</vt:lpstr>
      <vt:lpstr>PowerPoint Presentation</vt:lpstr>
      <vt:lpstr>PowerPoint Presentation</vt:lpstr>
      <vt:lpstr>[AFTER] Team Workload Balanced Approach</vt:lpstr>
      <vt:lpstr>[AFTER] Team Workload Balanced Approach</vt:lpstr>
      <vt:lpstr>[AFTER] Team Workload Balanced Approach</vt:lpstr>
      <vt:lpstr>[AFTER] Team Workload Balanced Approach – LIMIT WIP</vt:lpstr>
      <vt:lpstr>PowerPoint Presentation</vt:lpstr>
      <vt:lpstr>Scaling Product Ownership Check List</vt:lpstr>
      <vt:lpstr>Coordination of Effort “Product Management Alignment Team”</vt:lpstr>
      <vt:lpstr>PowerPoint Presentation</vt:lpstr>
      <vt:lpstr>PowerPoint Presentation</vt:lpstr>
      <vt:lpstr>Scaling Product Ownership Check List</vt:lpstr>
      <vt:lpstr>Final Results</vt:lpstr>
      <vt:lpstr>Summary</vt:lpstr>
      <vt:lpstr>PowerPoint Presentation</vt:lpstr>
    </vt:vector>
  </TitlesOfParts>
  <Company>White Barrel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Boot Camp Training</dc:title>
  <dc:creator>Peter Saddington</dc:creator>
  <cp:lastModifiedBy>Peter Saddington</cp:lastModifiedBy>
  <cp:revision>94</cp:revision>
  <dcterms:created xsi:type="dcterms:W3CDTF">2011-07-27T14:34:00Z</dcterms:created>
  <dcterms:modified xsi:type="dcterms:W3CDTF">2012-04-25T13:11:11Z</dcterms:modified>
</cp:coreProperties>
</file>